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6" r:id="rId11"/>
    <p:sldId id="264" r:id="rId12"/>
    <p:sldId id="265" r:id="rId13"/>
    <p:sldId id="272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85363" autoAdjust="0"/>
  </p:normalViewPr>
  <p:slideViewPr>
    <p:cSldViewPr>
      <p:cViewPr varScale="1">
        <p:scale>
          <a:sx n="81" d="100"/>
          <a:sy n="81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outu.be/YB4esvidPL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71604" y="1928802"/>
            <a:ext cx="6429420" cy="3714776"/>
          </a:xfrm>
        </p:spPr>
        <p:txBody>
          <a:bodyPr/>
          <a:lstStyle/>
          <a:p>
            <a:r>
              <a:rPr lang="ru-RU" sz="3200" b="1" dirty="0" smtClean="0"/>
              <a:t>Отчет по результатам работы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«</a:t>
            </a:r>
            <a:r>
              <a:rPr lang="ru-RU" sz="3200" b="1" dirty="0" err="1" smtClean="0"/>
              <a:t>Пилотных</a:t>
            </a:r>
            <a:r>
              <a:rPr lang="ru-RU" sz="3200" b="1" dirty="0" smtClean="0"/>
              <a:t>» площадок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за 2014 – 2015 </a:t>
            </a:r>
            <a:br>
              <a:rPr lang="ru-RU" sz="3200" b="1" dirty="0" smtClean="0"/>
            </a:br>
            <a:r>
              <a:rPr lang="ru-RU" sz="3200" b="1" dirty="0" smtClean="0"/>
              <a:t>учебный год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dirty="0" smtClean="0"/>
              <a:t>Итоговый педагогический совет</a:t>
            </a:r>
            <a:br>
              <a:rPr lang="ru-RU" sz="1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Эмблема  Сказка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7643834" y="0"/>
            <a:ext cx="1500166" cy="15166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Курсы повышения квалификации</a:t>
            </a:r>
            <a:endParaRPr lang="ru-RU" sz="2400" b="1" dirty="0"/>
          </a:p>
        </p:txBody>
      </p:sp>
      <p:pic>
        <p:nvPicPr>
          <p:cNvPr id="1026" name="Picture 2" descr="F:\фотографии 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57298"/>
            <a:ext cx="323852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фотографии 1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7554" y="1714488"/>
            <a:ext cx="26432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Мои документы\ФОТО\Курсы 5.03.15\IMG_4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9589" y="1357298"/>
            <a:ext cx="290441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Admin\Рабочий стол\Ханты\IMG_79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3357586" cy="2238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Ханты\IMG_79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357694"/>
            <a:ext cx="3500462" cy="2333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Эмблема  Сказка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7572396" y="428604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428627"/>
          </a:xfrm>
        </p:spPr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pic>
        <p:nvPicPr>
          <p:cNvPr id="7" name="Содержимое 6" descr="ccd2ad5f0bc8494ab1c4807c8e2022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754436" cy="281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/>
          <a:lstStyle/>
          <a:p>
            <a:pPr algn="ctr"/>
            <a:r>
              <a:rPr lang="ru-RU" dirty="0" smtClean="0"/>
              <a:t>Учеба родительского актива</a:t>
            </a:r>
            <a:endParaRPr lang="ru-RU" dirty="0"/>
          </a:p>
        </p:txBody>
      </p:sp>
      <p:pic>
        <p:nvPicPr>
          <p:cNvPr id="4098" name="Picture 2" descr="C:\Documents and Settings\Admin\Рабочий стол\IMG_4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86190"/>
            <a:ext cx="3071834" cy="204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ДетСад\Desktop\ФОТО 2013-2014 уч.г\Фото Публичный отчет\IMG_9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232437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Эмблема  Сказка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7715272" y="69849"/>
            <a:ext cx="1200487" cy="121363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Обобщение опыта работы </a:t>
            </a:r>
            <a:endParaRPr lang="ru-RU" sz="24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</a:t>
            </a:r>
          </a:p>
          <a:p>
            <a:pPr algn="ctr"/>
            <a:r>
              <a:rPr lang="ru-RU" dirty="0" smtClean="0"/>
              <a:t>«Югорский трамплин»</a:t>
            </a:r>
            <a:endParaRPr lang="ru-RU" dirty="0"/>
          </a:p>
        </p:txBody>
      </p:sp>
      <p:pic>
        <p:nvPicPr>
          <p:cNvPr id="3074" name="Picture 2" descr="F:\фото 2 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2285992"/>
            <a:ext cx="3087478" cy="231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ФГОС ДО</a:t>
            </a:r>
            <a:endParaRPr lang="ru-RU" dirty="0"/>
          </a:p>
        </p:txBody>
      </p:sp>
      <p:pic>
        <p:nvPicPr>
          <p:cNvPr id="16" name="Содержимое 15" descr="IMG_11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143636" y="2143116"/>
            <a:ext cx="2611320" cy="348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DSC0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86190"/>
            <a:ext cx="1571636" cy="327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Рабочий стол\DSC00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8922" y="1214422"/>
            <a:ext cx="1672555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Admin\Рабочий стол\DSC00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643124"/>
            <a:ext cx="1928030" cy="3214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Эмблема  Сказка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7572396" y="428604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1022"/>
          </a:xfrm>
        </p:spPr>
        <p:txBody>
          <a:bodyPr/>
          <a:lstStyle/>
          <a:p>
            <a:r>
              <a:rPr lang="ru-RU" sz="2400" b="1" dirty="0" smtClean="0"/>
              <a:t>Рейтинг ДОО 2015 «Итоги апробации»</a:t>
            </a:r>
            <a:endParaRPr lang="ru-RU" sz="24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3" y="1142984"/>
          <a:ext cx="8786872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401"/>
                <a:gridCol w="432141"/>
                <a:gridCol w="843787"/>
                <a:gridCol w="1357322"/>
                <a:gridCol w="1023945"/>
                <a:gridCol w="976319"/>
                <a:gridCol w="976319"/>
                <a:gridCol w="976319"/>
                <a:gridCol w="976319"/>
              </a:tblGrid>
              <a:tr h="2658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Рейтинговый функционал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(без учета опроса 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Интегральный фактор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Качество образовательной деятельности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Интегральный фактор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Потенциал развития образовательной организации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показателей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 Развитие содержания образования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Интегральный фактор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Возможности индивидуального развития обучающихся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показателей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 Дополнительные услуги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показателей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3.2 Реализация индивидуальных образовательных маршрутов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6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Ниж-к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Д/с № 80 «Светлячок»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0,6098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0,6241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0,6597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0,5706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0,4190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0,7222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Белоярский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 «Березка»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0,5896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0,6856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0,4227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0,5771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0,6541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5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Нижневартовский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«Сказка»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0,5644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0,6264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0,6178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0,4756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0,3401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0,6111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Эмблема  Сказка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001024" y="0"/>
            <a:ext cx="1142976" cy="11554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04854"/>
          </a:xfrm>
        </p:spPr>
        <p:txBody>
          <a:bodyPr/>
          <a:lstStyle/>
          <a:p>
            <a:r>
              <a:rPr lang="ru-RU" sz="2400" b="1" dirty="0" smtClean="0"/>
              <a:t>По итогам работы учреждения в инновационном режиме рекомендую: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428868"/>
            <a:ext cx="7848600" cy="3697295"/>
          </a:xfrm>
        </p:spPr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работу по диссимиляции инновационного педагогического опыта среди педагогов учреждения, района и региона, через участие в различных конкурсах, изданиях и периодике.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Эмблема  Сказка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072330" y="4572008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04854"/>
          </a:xfrm>
        </p:spPr>
        <p:txBody>
          <a:bodyPr/>
          <a:lstStyle/>
          <a:p>
            <a:r>
              <a:rPr lang="ru-RU" sz="2400" b="1" dirty="0" smtClean="0"/>
              <a:t>По итогам работы учреждения в инновационном режиме рекомендую: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428868"/>
            <a:ext cx="7848600" cy="3697295"/>
          </a:xfrm>
        </p:spPr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практику по предъявлению результатов работы в формате семинаров, научно-практических конференций, совещаний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Эмблема  Сказка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072330" y="4500570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04854"/>
          </a:xfrm>
        </p:spPr>
        <p:txBody>
          <a:bodyPr/>
          <a:lstStyle/>
          <a:p>
            <a:r>
              <a:rPr lang="ru-RU" sz="2400" b="1" dirty="0" smtClean="0"/>
              <a:t>По итогам работы учреждения в инновационном режиме рекомендую: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428868"/>
            <a:ext cx="7848600" cy="3697295"/>
          </a:xfrm>
        </p:spPr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работу «Школы молодого специалиста» и наметить в плане работы на 2015 – 2016 учебный год вопросы по ФГОС ДО и апробации программы  «Югорского трамплина» в учреждении, через организацию педагогических часов и коллективных просмотров.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Эмблема  Сказка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500958" y="5357826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71480"/>
            <a:ext cx="6043626" cy="1143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 учреждении «пилот»: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1531919" cy="168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2000240"/>
            <a:ext cx="7143800" cy="4430714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На основании приказа Департамента образования и молодежной политики Ханты-Мансийского автономного округа – </a:t>
            </a:r>
            <a:r>
              <a:rPr lang="ru-RU" sz="2000" dirty="0" err="1" smtClean="0">
                <a:solidFill>
                  <a:schemeClr val="tx1"/>
                </a:solidFill>
              </a:rPr>
              <a:t>Югры</a:t>
            </a:r>
            <a:r>
              <a:rPr lang="ru-RU" sz="2000" dirty="0" smtClean="0">
                <a:solidFill>
                  <a:schemeClr val="tx1"/>
                </a:solidFill>
              </a:rPr>
              <a:t> в учреждении реализуются 3 «</a:t>
            </a:r>
            <a:r>
              <a:rPr lang="ru-RU" sz="2000" dirty="0" err="1" smtClean="0">
                <a:solidFill>
                  <a:schemeClr val="tx1"/>
                </a:solidFill>
              </a:rPr>
              <a:t>Пилотных</a:t>
            </a:r>
            <a:r>
              <a:rPr lang="ru-RU" sz="2000" dirty="0" smtClean="0">
                <a:solidFill>
                  <a:schemeClr val="tx1"/>
                </a:solidFill>
              </a:rPr>
              <a:t>» площадки по :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Апробации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образовательной программы «Югорский трамплин»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«Введению федерального государственного образовательного стандарта дошкольного образования»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Реализации проекта «Разработка региональных моделей оценки качества дошкольного образования»</a:t>
            </a:r>
          </a:p>
        </p:txBody>
      </p:sp>
      <p:pic>
        <p:nvPicPr>
          <p:cNvPr id="1026" name="Picture 2" descr="Эмблема  Сказка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572396" y="428604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01080" cy="1609716"/>
          </a:xfrm>
        </p:spPr>
        <p:txBody>
          <a:bodyPr/>
          <a:lstStyle/>
          <a:p>
            <a:r>
              <a:rPr lang="ru-RU" sz="2800" b="1" dirty="0" smtClean="0"/>
              <a:t>ДОРОЖНАЯ КАРТА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dirty="0" smtClean="0"/>
              <a:t>Цель: управление процессом введения ФГОС ДО.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7820052" cy="4054485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Основные направления:</a:t>
            </a:r>
            <a:endParaRPr lang="ru-RU" sz="2400" dirty="0" smtClean="0"/>
          </a:p>
          <a:p>
            <a:pPr lvl="0">
              <a:spcBef>
                <a:spcPts val="0"/>
              </a:spcBef>
            </a:pPr>
            <a:r>
              <a:rPr lang="ru-RU" sz="2400" dirty="0" smtClean="0"/>
              <a:t>Нормативно-правовое обеспечение реализации ФГОС ДО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Организационное обеспечение реализации ФГОС ДО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Методическое обеспечение реализации ФГОС ДО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Кадровое обеспечение введения ФГОС ДО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Финансово-экономическое обеспечение введения ФГОС ДО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Информационное обеспечение введения ФГОС ДО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7" descr="children_01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92151" cy="109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Эмблема  Сказка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786710" y="-1"/>
            <a:ext cx="1357290" cy="137215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/>
              <a:t>   Анализ работы по «</a:t>
            </a:r>
            <a:r>
              <a:rPr lang="ru-RU" sz="2400" b="1" dirty="0" err="1" smtClean="0"/>
              <a:t>пилотным</a:t>
            </a:r>
            <a:r>
              <a:rPr lang="ru-RU" sz="2400" b="1" dirty="0" smtClean="0"/>
              <a:t>» площадкам </a:t>
            </a: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/>
          <a:lstStyle/>
          <a:p>
            <a:pPr algn="ctr"/>
            <a:r>
              <a:rPr lang="ru-RU" dirty="0" smtClean="0"/>
              <a:t>Проект ООП </a:t>
            </a:r>
          </a:p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357299"/>
            <a:ext cx="4041775" cy="642942"/>
          </a:xfrm>
        </p:spPr>
        <p:txBody>
          <a:bodyPr/>
          <a:lstStyle/>
          <a:p>
            <a:pPr algn="ctr"/>
            <a:r>
              <a:rPr lang="ru-RU" dirty="0" smtClean="0"/>
              <a:t>Рабочая программа </a:t>
            </a:r>
            <a:endParaRPr lang="ru-RU" dirty="0"/>
          </a:p>
        </p:txBody>
      </p:sp>
      <p:pic>
        <p:nvPicPr>
          <p:cNvPr id="5" name="Содержимое 4" descr="альбом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4041775" cy="2901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альбом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570760" cy="3281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Эмблема  Сказка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7858148" y="428604"/>
            <a:ext cx="1130597" cy="1142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/>
              <a:t>Условия реализации «</a:t>
            </a:r>
            <a:r>
              <a:rPr lang="ru-RU" sz="2400" b="1" dirty="0" err="1" smtClean="0"/>
              <a:t>Пилотных</a:t>
            </a:r>
            <a:r>
              <a:rPr lang="ru-RU" sz="2400" b="1" dirty="0" smtClean="0"/>
              <a:t>» площадок</a:t>
            </a:r>
            <a:endParaRPr lang="ru-RU" sz="24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Музыкальный зал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№ 14</a:t>
            </a:r>
            <a:endParaRPr lang="ru-RU" dirty="0"/>
          </a:p>
        </p:txBody>
      </p:sp>
      <p:pic>
        <p:nvPicPr>
          <p:cNvPr id="6" name="Содержимое 5" descr="P105002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571744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Documents and Settings\Admin\Рабочий стол\все папки\Фото -НОД по РР\НОД по РР 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4381531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Эмблема  Сказка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7715272" y="642918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Представление опыта работы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85992"/>
            <a:ext cx="8001056" cy="3840171"/>
          </a:xfrm>
        </p:spPr>
        <p:txBody>
          <a:bodyPr/>
          <a:lstStyle/>
          <a:p>
            <a:pPr lvl="0" algn="just"/>
            <a:r>
              <a:rPr lang="ru-RU" sz="2400" dirty="0" smtClean="0"/>
              <a:t>Построение работы по введению в действие ФГОС ДО</a:t>
            </a:r>
          </a:p>
          <a:p>
            <a:pPr lvl="0" algn="just"/>
            <a:r>
              <a:rPr lang="ru-RU" sz="2400" dirty="0" smtClean="0"/>
              <a:t>Привлечение органов государственно - общественного управления при введении ФГОС ДО</a:t>
            </a:r>
          </a:p>
          <a:p>
            <a:pPr lvl="0" algn="just"/>
            <a:r>
              <a:rPr lang="ru-RU" sz="2400" dirty="0" smtClean="0"/>
              <a:t>О создании условий по сопровождению молодых специалистов по вопросам реализации ФГОС ДО</a:t>
            </a:r>
          </a:p>
          <a:p>
            <a:pPr lvl="0" algn="just"/>
            <a:r>
              <a:rPr lang="ru-RU" sz="2400" dirty="0" smtClean="0"/>
              <a:t>Представление опыта работы по апробации программы «Югорский трамплин»</a:t>
            </a:r>
          </a:p>
        </p:txBody>
      </p:sp>
      <p:pic>
        <p:nvPicPr>
          <p:cNvPr id="4" name="Picture 2" descr="Эмблема  Сказка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358082" y="571480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3400"/>
            <a:ext cx="8572560" cy="1143000"/>
          </a:xfrm>
        </p:spPr>
        <p:txBody>
          <a:bodyPr/>
          <a:lstStyle/>
          <a:p>
            <a:r>
              <a:rPr lang="ru-RU" sz="2400" b="1" dirty="0" smtClean="0"/>
              <a:t>Программа повышения квалификации «Деятельность педагогических работников дошкольного образования в условиях введения и реализации ФГОС ДО»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00240"/>
            <a:ext cx="3848100" cy="412592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Педагогический час</a:t>
            </a:r>
          </a:p>
          <a:p>
            <a:pPr algn="ctr">
              <a:buNone/>
            </a:pPr>
            <a:r>
              <a:rPr lang="ru-RU" sz="2000" b="1" dirty="0" err="1" smtClean="0"/>
              <a:t>Приставко</a:t>
            </a:r>
            <a:r>
              <a:rPr lang="ru-RU" sz="2000" b="1" dirty="0" smtClean="0"/>
              <a:t> Л.П.</a:t>
            </a:r>
            <a:endParaRPr lang="ru-RU" sz="2000" b="1" dirty="0"/>
          </a:p>
        </p:txBody>
      </p:sp>
      <p:pic>
        <p:nvPicPr>
          <p:cNvPr id="5" name="Содержимое 4" descr="фото 2 1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2714620"/>
            <a:ext cx="38481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857752" y="2071678"/>
            <a:ext cx="3848100" cy="412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Педагогический час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2"/>
                </a:solidFill>
                <a:latin typeface="+mn-lt"/>
              </a:rPr>
              <a:t>Хабибуллина Р.Я.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28934"/>
            <a:ext cx="343029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Тесленко\ПЕДЧАС ТИХОВА\IMG_4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00612"/>
            <a:ext cx="307135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Эмблема  Сказка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7500958" y="5429264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Средства массовой информации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Телевидение НР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857365"/>
            <a:ext cx="5072098" cy="1214446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  <a:hlinkClick r:id="rId2"/>
              </a:rPr>
              <a:t>https://youtu.be/YB4esvidPLE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Новости от 31.10.2014 года 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«Новости </a:t>
            </a:r>
            <a:r>
              <a:rPr lang="ru-RU" dirty="0" err="1" smtClean="0"/>
              <a:t>Приобъя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P1040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9058" y="3143247"/>
            <a:ext cx="4757743" cy="3568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фото 2 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71876"/>
            <a:ext cx="2928958" cy="258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Эмблема  Сказка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7572396" y="428604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sz="2400" b="1" dirty="0" smtClean="0"/>
              <a:t>Научно-методическая сессия по предъявлению результатов инновационной деятельности региональных инновационных площадок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86766" cy="639762"/>
          </a:xfrm>
        </p:spPr>
        <p:txBody>
          <a:bodyPr/>
          <a:lstStyle/>
          <a:p>
            <a:pPr algn="ctr"/>
            <a:r>
              <a:rPr lang="ru-RU" dirty="0" smtClean="0"/>
              <a:t>г. Ханты-Мансийск </a:t>
            </a:r>
            <a:endParaRPr lang="ru-RU" dirty="0"/>
          </a:p>
        </p:txBody>
      </p:sp>
      <p:pic>
        <p:nvPicPr>
          <p:cNvPr id="8" name="Содержимое 7" descr="SDC101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6195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SDC101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143116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Эмблема  Сказка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7643834" y="5429264"/>
            <a:ext cx="1271925" cy="12858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SDC101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500306"/>
            <a:ext cx="316113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766</TotalTime>
  <Words>395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10069046</vt:lpstr>
      <vt:lpstr>Отчет по результатам работы   «Пилотных» площадок  за 2014 – 2015  учебный год  Итоговый педагогический совет  </vt:lpstr>
      <vt:lpstr>В учреждении «пилот»:</vt:lpstr>
      <vt:lpstr>ДОРОЖНАЯ КАРТА  Цель: управление процессом введения ФГОС ДО. </vt:lpstr>
      <vt:lpstr>   Анализ работы по «пилотным» площадкам </vt:lpstr>
      <vt:lpstr>Условия реализации «Пилотных» площадок</vt:lpstr>
      <vt:lpstr>Представление опыта работы</vt:lpstr>
      <vt:lpstr>Программа повышения квалификации «Деятельность педагогических работников дошкольного образования в условиях введения и реализации ФГОС ДО»</vt:lpstr>
      <vt:lpstr>Средства массовой информации </vt:lpstr>
      <vt:lpstr>Научно-методическая сессия по предъявлению результатов инновационной деятельности региональных инновационных площадок</vt:lpstr>
      <vt:lpstr>Курсы повышения квалификации</vt:lpstr>
      <vt:lpstr>Работа с родителями</vt:lpstr>
      <vt:lpstr>Обобщение опыта работы </vt:lpstr>
      <vt:lpstr>Рейтинг ДОО 2015 «Итоги апробации»</vt:lpstr>
      <vt:lpstr>По итогам работы учреждения в инновационном режиме рекомендую:</vt:lpstr>
      <vt:lpstr>По итогам работы учреждения в инновационном режиме рекомендую:</vt:lpstr>
      <vt:lpstr>По итогам работы учреждения в инновационном режиме рекомендую: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98</cp:revision>
  <dcterms:created xsi:type="dcterms:W3CDTF">2011-08-18T13:52:20Z</dcterms:created>
  <dcterms:modified xsi:type="dcterms:W3CDTF">2015-05-28T03:38:59Z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