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303" r:id="rId3"/>
    <p:sldId id="295" r:id="rId4"/>
    <p:sldId id="259" r:id="rId5"/>
    <p:sldId id="296" r:id="rId6"/>
    <p:sldId id="297" r:id="rId7"/>
    <p:sldId id="260" r:id="rId8"/>
    <p:sldId id="267" r:id="rId9"/>
    <p:sldId id="298" r:id="rId10"/>
    <p:sldId id="299" r:id="rId11"/>
    <p:sldId id="262" r:id="rId12"/>
    <p:sldId id="300" r:id="rId13"/>
    <p:sldId id="286" r:id="rId14"/>
    <p:sldId id="301" r:id="rId15"/>
    <p:sldId id="283" r:id="rId16"/>
    <p:sldId id="302" r:id="rId17"/>
    <p:sldId id="30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A80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4245375125204E-3"/>
          <c:y val="0.16019424707180505"/>
          <c:w val="0.54602584097277695"/>
          <c:h val="0.763698575476546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Учитель-логопед</c:v>
                </c:pt>
                <c:pt idx="1">
                  <c:v>Педагог-психолог</c:v>
                </c:pt>
                <c:pt idx="2">
                  <c:v>Тьютор</c:v>
                </c:pt>
                <c:pt idx="3">
                  <c:v>Инструктор по физ.культуре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66532263177247"/>
          <c:y val="1.4285716963951436E-2"/>
          <c:w val="0.79066922794071026"/>
          <c:h val="8.6818913914307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63635-B7EB-48D9-B1F6-2C676063F055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5BA810-0618-44D2-B32C-1446083E20C4}">
      <dgm:prSet phldrT="[Текст]" custT="1"/>
      <dgm:spPr/>
      <dgm:t>
        <a:bodyPr/>
        <a:lstStyle/>
        <a:p>
          <a:r>
            <a:rPr lang="ru-RU" sz="1600" dirty="0" smtClean="0"/>
            <a:t>Материально-технические условия</a:t>
          </a:r>
          <a:endParaRPr lang="ru-RU" sz="1600" dirty="0"/>
        </a:p>
      </dgm:t>
    </dgm:pt>
    <dgm:pt modelId="{177E4ABE-9F52-4532-AFF7-1F228EF81966}" type="parTrans" cxnId="{0DED1BE1-4F32-46BD-AE74-233E31B7CCB8}">
      <dgm:prSet/>
      <dgm:spPr/>
      <dgm:t>
        <a:bodyPr/>
        <a:lstStyle/>
        <a:p>
          <a:endParaRPr lang="ru-RU"/>
        </a:p>
      </dgm:t>
    </dgm:pt>
    <dgm:pt modelId="{F5BFAC34-08F5-4C7E-87F8-70235D1B9F7E}" type="sibTrans" cxnId="{0DED1BE1-4F32-46BD-AE74-233E31B7CCB8}">
      <dgm:prSet/>
      <dgm:spPr/>
      <dgm:t>
        <a:bodyPr/>
        <a:lstStyle/>
        <a:p>
          <a:endParaRPr lang="ru-RU"/>
        </a:p>
      </dgm:t>
    </dgm:pt>
    <dgm:pt modelId="{0406C293-7893-4413-9351-70335035572B}">
      <dgm:prSet phldrT="[Текст]" custT="1"/>
      <dgm:spPr/>
      <dgm:t>
        <a:bodyPr/>
        <a:lstStyle/>
        <a:p>
          <a:r>
            <a:rPr lang="ru-RU" sz="1600" dirty="0" smtClean="0"/>
            <a:t>Кадровое обеспечение</a:t>
          </a:r>
          <a:endParaRPr lang="ru-RU" sz="1600" dirty="0"/>
        </a:p>
      </dgm:t>
    </dgm:pt>
    <dgm:pt modelId="{5347E2C3-0A2D-44E7-B9F2-F7C6E352AD6C}" type="parTrans" cxnId="{A9A09194-C5AE-476C-AFF0-1E24E080F27D}">
      <dgm:prSet/>
      <dgm:spPr/>
      <dgm:t>
        <a:bodyPr/>
        <a:lstStyle/>
        <a:p>
          <a:endParaRPr lang="ru-RU"/>
        </a:p>
      </dgm:t>
    </dgm:pt>
    <dgm:pt modelId="{B582ADA7-ABBD-44D1-B126-E81E05A309EC}" type="sibTrans" cxnId="{A9A09194-C5AE-476C-AFF0-1E24E080F27D}">
      <dgm:prSet/>
      <dgm:spPr/>
      <dgm:t>
        <a:bodyPr/>
        <a:lstStyle/>
        <a:p>
          <a:endParaRPr lang="ru-RU"/>
        </a:p>
      </dgm:t>
    </dgm:pt>
    <dgm:pt modelId="{5E7AF50A-F109-4B1F-BDE7-DF5DB6A30870}">
      <dgm:prSet phldrT="[Текст]" custT="1"/>
      <dgm:spPr/>
      <dgm:t>
        <a:bodyPr/>
        <a:lstStyle/>
        <a:p>
          <a:r>
            <a:rPr lang="ru-RU" sz="1600" dirty="0" smtClean="0"/>
            <a:t>Организационно-методические условия</a:t>
          </a:r>
          <a:endParaRPr lang="ru-RU" sz="1600" dirty="0"/>
        </a:p>
      </dgm:t>
    </dgm:pt>
    <dgm:pt modelId="{3B9013A1-49B7-4EB4-895E-04C68E044E52}" type="parTrans" cxnId="{9EB6C2A9-0856-43B2-A330-5ACCB9D847F0}">
      <dgm:prSet/>
      <dgm:spPr/>
      <dgm:t>
        <a:bodyPr/>
        <a:lstStyle/>
        <a:p>
          <a:endParaRPr lang="ru-RU"/>
        </a:p>
      </dgm:t>
    </dgm:pt>
    <dgm:pt modelId="{93FF3354-2037-43C9-B0FC-3BC9C6636B99}" type="sibTrans" cxnId="{9EB6C2A9-0856-43B2-A330-5ACCB9D847F0}">
      <dgm:prSet/>
      <dgm:spPr/>
      <dgm:t>
        <a:bodyPr/>
        <a:lstStyle/>
        <a:p>
          <a:endParaRPr lang="ru-RU"/>
        </a:p>
      </dgm:t>
    </dgm:pt>
    <dgm:pt modelId="{B32159BA-8082-4AF8-95A0-D9CE65BC02CA}">
      <dgm:prSet phldrT="[Текст]" custT="1"/>
      <dgm:spPr/>
      <dgm:t>
        <a:bodyPr/>
        <a:lstStyle/>
        <a:p>
          <a:r>
            <a:rPr lang="ru-RU" sz="1600" dirty="0" smtClean="0"/>
            <a:t>Сетевые формы взаимодействия</a:t>
          </a:r>
          <a:endParaRPr lang="ru-RU" sz="1600" dirty="0"/>
        </a:p>
      </dgm:t>
    </dgm:pt>
    <dgm:pt modelId="{9A390288-4659-44E7-B159-5F571CD1D795}" type="parTrans" cxnId="{EA258445-78D7-4573-97B0-20F1D097FD26}">
      <dgm:prSet/>
      <dgm:spPr/>
      <dgm:t>
        <a:bodyPr/>
        <a:lstStyle/>
        <a:p>
          <a:endParaRPr lang="ru-RU"/>
        </a:p>
      </dgm:t>
    </dgm:pt>
    <dgm:pt modelId="{BB2A044E-C62B-4B67-AD5B-F4F5D98B8AFE}" type="sibTrans" cxnId="{EA258445-78D7-4573-97B0-20F1D097FD26}">
      <dgm:prSet/>
      <dgm:spPr/>
      <dgm:t>
        <a:bodyPr/>
        <a:lstStyle/>
        <a:p>
          <a:endParaRPr lang="ru-RU"/>
        </a:p>
      </dgm:t>
    </dgm:pt>
    <dgm:pt modelId="{D2D5B88F-55F0-48B5-8D19-FABEDD0B149E}">
      <dgm:prSet phldrT="[Текст]" custT="1"/>
      <dgm:spPr/>
      <dgm:t>
        <a:bodyPr/>
        <a:lstStyle/>
        <a:p>
          <a:r>
            <a:rPr lang="ru-RU" sz="1600" dirty="0" smtClean="0"/>
            <a:t>Развивающая среда</a:t>
          </a:r>
          <a:endParaRPr lang="ru-RU" sz="1600" dirty="0"/>
        </a:p>
      </dgm:t>
    </dgm:pt>
    <dgm:pt modelId="{FB988042-9B67-4705-868C-EF6F9AA2F707}" type="parTrans" cxnId="{68077E00-9645-42A0-8534-3A390F967EA5}">
      <dgm:prSet/>
      <dgm:spPr/>
      <dgm:t>
        <a:bodyPr/>
        <a:lstStyle/>
        <a:p>
          <a:endParaRPr lang="ru-RU"/>
        </a:p>
      </dgm:t>
    </dgm:pt>
    <dgm:pt modelId="{08EAA965-7003-4643-8BF7-FD720593B02B}" type="sibTrans" cxnId="{68077E00-9645-42A0-8534-3A390F967EA5}">
      <dgm:prSet/>
      <dgm:spPr/>
      <dgm:t>
        <a:bodyPr/>
        <a:lstStyle/>
        <a:p>
          <a:endParaRPr lang="ru-RU"/>
        </a:p>
      </dgm:t>
    </dgm:pt>
    <dgm:pt modelId="{197233F3-A199-45BD-9504-4840BE17FCE0}" type="pres">
      <dgm:prSet presAssocID="{28A63635-B7EB-48D9-B1F6-2C676063F0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5E4CD-6E40-4DC5-BDA8-4606D8A9B04D}" type="pres">
      <dgm:prSet presAssocID="{CD5BA810-0618-44D2-B32C-1446083E20C4}" presName="node" presStyleLbl="node1" presStyleIdx="0" presStyleCnt="5" custScaleX="14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0681C-04BF-4EFD-A583-134035CCB25C}" type="pres">
      <dgm:prSet presAssocID="{F5BFAC34-08F5-4C7E-87F8-70235D1B9F7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C01FF69-DA9B-4BD7-ADEA-0C02FAF9837D}" type="pres">
      <dgm:prSet presAssocID="{F5BFAC34-08F5-4C7E-87F8-70235D1B9F7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9BED8F6-BCA4-46D1-98D9-D7775A69E9EC}" type="pres">
      <dgm:prSet presAssocID="{0406C293-7893-4413-9351-70335035572B}" presName="node" presStyleLbl="node1" presStyleIdx="1" presStyleCnt="5" custScaleX="145042" custRadScaleRad="133402" custRadScaleInc="14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3489B-C8CA-4670-9E19-3E3CC73D0F44}" type="pres">
      <dgm:prSet presAssocID="{B582ADA7-ABBD-44D1-B126-E81E05A309E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087D407-8E0E-4FF2-BDB4-5627F0B2D644}" type="pres">
      <dgm:prSet presAssocID="{B582ADA7-ABBD-44D1-B126-E81E05A309E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4B47236-D376-43A8-8D0C-D36D85EBCE28}" type="pres">
      <dgm:prSet presAssocID="{5E7AF50A-F109-4B1F-BDE7-DF5DB6A30870}" presName="node" presStyleLbl="node1" presStyleIdx="2" presStyleCnt="5" custScaleX="149520" custRadScaleRad="114235" custRadScaleInc="-30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9E56C-EDE0-44FB-B166-E4BF5D765E92}" type="pres">
      <dgm:prSet presAssocID="{93FF3354-2037-43C9-B0FC-3BC9C6636B9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2ED1EAF-36A5-44E6-82D3-C441A37BD312}" type="pres">
      <dgm:prSet presAssocID="{93FF3354-2037-43C9-B0FC-3BC9C6636B9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E9EE6DE-9C40-457F-AFAF-474F9C5A710D}" type="pres">
      <dgm:prSet presAssocID="{B32159BA-8082-4AF8-95A0-D9CE65BC02CA}" presName="node" presStyleLbl="node1" presStyleIdx="3" presStyleCnt="5" custScaleX="140067" custRadScaleRad="111237" custRadScaleInc="19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B2126-590A-4D1B-A872-C1FD03B8F76F}" type="pres">
      <dgm:prSet presAssocID="{BB2A044E-C62B-4B67-AD5B-F4F5D98B8AFE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210BD06-B94D-4E87-B676-DF74484F0801}" type="pres">
      <dgm:prSet presAssocID="{BB2A044E-C62B-4B67-AD5B-F4F5D98B8AFE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68B96D7-9A96-4F12-8BF3-E62B7C18AACB}" type="pres">
      <dgm:prSet presAssocID="{D2D5B88F-55F0-48B5-8D19-FABEDD0B149E}" presName="node" presStyleLbl="node1" presStyleIdx="4" presStyleCnt="5" custScaleX="130594" custRadScaleRad="135275" custRadScaleInc="-14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287B3-8674-41A4-8799-9F5FAD8287F7}" type="pres">
      <dgm:prSet presAssocID="{08EAA965-7003-4643-8BF7-FD720593B02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909448A-8243-4D83-823B-000C92027620}" type="pres">
      <dgm:prSet presAssocID="{08EAA965-7003-4643-8BF7-FD720593B02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90879DF3-0A51-47F4-A574-BC81AFB928A1}" type="presOf" srcId="{BB2A044E-C62B-4B67-AD5B-F4F5D98B8AFE}" destId="{5CEB2126-590A-4D1B-A872-C1FD03B8F76F}" srcOrd="0" destOrd="0" presId="urn:microsoft.com/office/officeart/2005/8/layout/cycle2"/>
    <dgm:cxn modelId="{F4A6371B-D2E5-4696-B400-7EAB984CF8BD}" type="presOf" srcId="{F5BFAC34-08F5-4C7E-87F8-70235D1B9F7E}" destId="{3C01FF69-DA9B-4BD7-ADEA-0C02FAF9837D}" srcOrd="1" destOrd="0" presId="urn:microsoft.com/office/officeart/2005/8/layout/cycle2"/>
    <dgm:cxn modelId="{A9A09194-C5AE-476C-AFF0-1E24E080F27D}" srcId="{28A63635-B7EB-48D9-B1F6-2C676063F055}" destId="{0406C293-7893-4413-9351-70335035572B}" srcOrd="1" destOrd="0" parTransId="{5347E2C3-0A2D-44E7-B9F2-F7C6E352AD6C}" sibTransId="{B582ADA7-ABBD-44D1-B126-E81E05A309EC}"/>
    <dgm:cxn modelId="{24EA428A-F6DC-41F9-B584-0877D033827B}" type="presOf" srcId="{93FF3354-2037-43C9-B0FC-3BC9C6636B99}" destId="{6489E56C-EDE0-44FB-B166-E4BF5D765E92}" srcOrd="0" destOrd="0" presId="urn:microsoft.com/office/officeart/2005/8/layout/cycle2"/>
    <dgm:cxn modelId="{15CD708D-029A-40AB-B3DB-9EF6CCB10F60}" type="presOf" srcId="{B32159BA-8082-4AF8-95A0-D9CE65BC02CA}" destId="{BE9EE6DE-9C40-457F-AFAF-474F9C5A710D}" srcOrd="0" destOrd="0" presId="urn:microsoft.com/office/officeart/2005/8/layout/cycle2"/>
    <dgm:cxn modelId="{EA258445-78D7-4573-97B0-20F1D097FD26}" srcId="{28A63635-B7EB-48D9-B1F6-2C676063F055}" destId="{B32159BA-8082-4AF8-95A0-D9CE65BC02CA}" srcOrd="3" destOrd="0" parTransId="{9A390288-4659-44E7-B159-5F571CD1D795}" sibTransId="{BB2A044E-C62B-4B67-AD5B-F4F5D98B8AFE}"/>
    <dgm:cxn modelId="{68077E00-9645-42A0-8534-3A390F967EA5}" srcId="{28A63635-B7EB-48D9-B1F6-2C676063F055}" destId="{D2D5B88F-55F0-48B5-8D19-FABEDD0B149E}" srcOrd="4" destOrd="0" parTransId="{FB988042-9B67-4705-868C-EF6F9AA2F707}" sibTransId="{08EAA965-7003-4643-8BF7-FD720593B02B}"/>
    <dgm:cxn modelId="{C5C481D1-E81C-4344-AFCA-F0CAD6ABF8AF}" type="presOf" srcId="{5E7AF50A-F109-4B1F-BDE7-DF5DB6A30870}" destId="{C4B47236-D376-43A8-8D0C-D36D85EBCE28}" srcOrd="0" destOrd="0" presId="urn:microsoft.com/office/officeart/2005/8/layout/cycle2"/>
    <dgm:cxn modelId="{9EB6C2A9-0856-43B2-A330-5ACCB9D847F0}" srcId="{28A63635-B7EB-48D9-B1F6-2C676063F055}" destId="{5E7AF50A-F109-4B1F-BDE7-DF5DB6A30870}" srcOrd="2" destOrd="0" parTransId="{3B9013A1-49B7-4EB4-895E-04C68E044E52}" sibTransId="{93FF3354-2037-43C9-B0FC-3BC9C6636B99}"/>
    <dgm:cxn modelId="{8E9B3AB3-2C21-4C4D-A79D-DAA5E6075FC9}" type="presOf" srcId="{28A63635-B7EB-48D9-B1F6-2C676063F055}" destId="{197233F3-A199-45BD-9504-4840BE17FCE0}" srcOrd="0" destOrd="0" presId="urn:microsoft.com/office/officeart/2005/8/layout/cycle2"/>
    <dgm:cxn modelId="{09DEE0FF-954C-4718-8CFE-20FD428E2ABC}" type="presOf" srcId="{08EAA965-7003-4643-8BF7-FD720593B02B}" destId="{F9B287B3-8674-41A4-8799-9F5FAD8287F7}" srcOrd="0" destOrd="0" presId="urn:microsoft.com/office/officeart/2005/8/layout/cycle2"/>
    <dgm:cxn modelId="{6E2CE46B-3256-4D67-B70C-3FCD9E1FFCCC}" type="presOf" srcId="{B582ADA7-ABBD-44D1-B126-E81E05A309EC}" destId="{E087D407-8E0E-4FF2-BDB4-5627F0B2D644}" srcOrd="1" destOrd="0" presId="urn:microsoft.com/office/officeart/2005/8/layout/cycle2"/>
    <dgm:cxn modelId="{98044013-0C1E-4ADF-A74A-35C57D013E3B}" type="presOf" srcId="{B582ADA7-ABBD-44D1-B126-E81E05A309EC}" destId="{7503489B-C8CA-4670-9E19-3E3CC73D0F44}" srcOrd="0" destOrd="0" presId="urn:microsoft.com/office/officeart/2005/8/layout/cycle2"/>
    <dgm:cxn modelId="{0DED1BE1-4F32-46BD-AE74-233E31B7CCB8}" srcId="{28A63635-B7EB-48D9-B1F6-2C676063F055}" destId="{CD5BA810-0618-44D2-B32C-1446083E20C4}" srcOrd="0" destOrd="0" parTransId="{177E4ABE-9F52-4532-AFF7-1F228EF81966}" sibTransId="{F5BFAC34-08F5-4C7E-87F8-70235D1B9F7E}"/>
    <dgm:cxn modelId="{B4C82E75-A389-4F1D-9C30-348B0B8FC3B4}" type="presOf" srcId="{F5BFAC34-08F5-4C7E-87F8-70235D1B9F7E}" destId="{47F0681C-04BF-4EFD-A583-134035CCB25C}" srcOrd="0" destOrd="0" presId="urn:microsoft.com/office/officeart/2005/8/layout/cycle2"/>
    <dgm:cxn modelId="{6FA0F985-4B67-4193-A3EF-058C2428046B}" type="presOf" srcId="{BB2A044E-C62B-4B67-AD5B-F4F5D98B8AFE}" destId="{D210BD06-B94D-4E87-B676-DF74484F0801}" srcOrd="1" destOrd="0" presId="urn:microsoft.com/office/officeart/2005/8/layout/cycle2"/>
    <dgm:cxn modelId="{42C5A66A-D93C-4A38-A19A-14A5CC280FAE}" type="presOf" srcId="{93FF3354-2037-43C9-B0FC-3BC9C6636B99}" destId="{62ED1EAF-36A5-44E6-82D3-C441A37BD312}" srcOrd="1" destOrd="0" presId="urn:microsoft.com/office/officeart/2005/8/layout/cycle2"/>
    <dgm:cxn modelId="{FB46F6EB-9F2C-4F0A-8828-E0F45462DCCB}" type="presOf" srcId="{0406C293-7893-4413-9351-70335035572B}" destId="{89BED8F6-BCA4-46D1-98D9-D7775A69E9EC}" srcOrd="0" destOrd="0" presId="urn:microsoft.com/office/officeart/2005/8/layout/cycle2"/>
    <dgm:cxn modelId="{D4773F09-C0BF-46DD-9D77-90D8C2774EEA}" type="presOf" srcId="{D2D5B88F-55F0-48B5-8D19-FABEDD0B149E}" destId="{868B96D7-9A96-4F12-8BF3-E62B7C18AACB}" srcOrd="0" destOrd="0" presId="urn:microsoft.com/office/officeart/2005/8/layout/cycle2"/>
    <dgm:cxn modelId="{35F621BF-C1AC-454A-8A1A-E9FEC759AF8C}" type="presOf" srcId="{CD5BA810-0618-44D2-B32C-1446083E20C4}" destId="{2C35E4CD-6E40-4DC5-BDA8-4606D8A9B04D}" srcOrd="0" destOrd="0" presId="urn:microsoft.com/office/officeart/2005/8/layout/cycle2"/>
    <dgm:cxn modelId="{E8D31C79-6E0A-42A3-A00D-6A903B7402E1}" type="presOf" srcId="{08EAA965-7003-4643-8BF7-FD720593B02B}" destId="{C909448A-8243-4D83-823B-000C92027620}" srcOrd="1" destOrd="0" presId="urn:microsoft.com/office/officeart/2005/8/layout/cycle2"/>
    <dgm:cxn modelId="{CD29B871-10A4-4F2C-9252-3BCC901BAB97}" type="presParOf" srcId="{197233F3-A199-45BD-9504-4840BE17FCE0}" destId="{2C35E4CD-6E40-4DC5-BDA8-4606D8A9B04D}" srcOrd="0" destOrd="0" presId="urn:microsoft.com/office/officeart/2005/8/layout/cycle2"/>
    <dgm:cxn modelId="{951BBAFF-21CC-437C-932F-186936B767FB}" type="presParOf" srcId="{197233F3-A199-45BD-9504-4840BE17FCE0}" destId="{47F0681C-04BF-4EFD-A583-134035CCB25C}" srcOrd="1" destOrd="0" presId="urn:microsoft.com/office/officeart/2005/8/layout/cycle2"/>
    <dgm:cxn modelId="{A43258A2-549F-42A1-92C0-F6ADDE0387E8}" type="presParOf" srcId="{47F0681C-04BF-4EFD-A583-134035CCB25C}" destId="{3C01FF69-DA9B-4BD7-ADEA-0C02FAF9837D}" srcOrd="0" destOrd="0" presId="urn:microsoft.com/office/officeart/2005/8/layout/cycle2"/>
    <dgm:cxn modelId="{D26B628F-1345-4B1E-89A8-6C0EE0614EBC}" type="presParOf" srcId="{197233F3-A199-45BD-9504-4840BE17FCE0}" destId="{89BED8F6-BCA4-46D1-98D9-D7775A69E9EC}" srcOrd="2" destOrd="0" presId="urn:microsoft.com/office/officeart/2005/8/layout/cycle2"/>
    <dgm:cxn modelId="{57F59E8D-B9D2-4161-BEA1-B504B2185E1F}" type="presParOf" srcId="{197233F3-A199-45BD-9504-4840BE17FCE0}" destId="{7503489B-C8CA-4670-9E19-3E3CC73D0F44}" srcOrd="3" destOrd="0" presId="urn:microsoft.com/office/officeart/2005/8/layout/cycle2"/>
    <dgm:cxn modelId="{FA0F45F5-3E80-42BD-9B37-9EE64132FE48}" type="presParOf" srcId="{7503489B-C8CA-4670-9E19-3E3CC73D0F44}" destId="{E087D407-8E0E-4FF2-BDB4-5627F0B2D644}" srcOrd="0" destOrd="0" presId="urn:microsoft.com/office/officeart/2005/8/layout/cycle2"/>
    <dgm:cxn modelId="{40213E3A-EBE1-4B70-922C-79F1A6ABF9EF}" type="presParOf" srcId="{197233F3-A199-45BD-9504-4840BE17FCE0}" destId="{C4B47236-D376-43A8-8D0C-D36D85EBCE28}" srcOrd="4" destOrd="0" presId="urn:microsoft.com/office/officeart/2005/8/layout/cycle2"/>
    <dgm:cxn modelId="{EF2D42B7-FBC5-4750-878F-2C1AAE3B663E}" type="presParOf" srcId="{197233F3-A199-45BD-9504-4840BE17FCE0}" destId="{6489E56C-EDE0-44FB-B166-E4BF5D765E92}" srcOrd="5" destOrd="0" presId="urn:microsoft.com/office/officeart/2005/8/layout/cycle2"/>
    <dgm:cxn modelId="{FE791C81-1ED3-4009-B2AA-885D3A5EC5A2}" type="presParOf" srcId="{6489E56C-EDE0-44FB-B166-E4BF5D765E92}" destId="{62ED1EAF-36A5-44E6-82D3-C441A37BD312}" srcOrd="0" destOrd="0" presId="urn:microsoft.com/office/officeart/2005/8/layout/cycle2"/>
    <dgm:cxn modelId="{8E14F9D8-874A-4225-80B8-D87CB5EB7347}" type="presParOf" srcId="{197233F3-A199-45BD-9504-4840BE17FCE0}" destId="{BE9EE6DE-9C40-457F-AFAF-474F9C5A710D}" srcOrd="6" destOrd="0" presId="urn:microsoft.com/office/officeart/2005/8/layout/cycle2"/>
    <dgm:cxn modelId="{3511A4F5-6C02-44BB-B2F5-96BD30B31DF1}" type="presParOf" srcId="{197233F3-A199-45BD-9504-4840BE17FCE0}" destId="{5CEB2126-590A-4D1B-A872-C1FD03B8F76F}" srcOrd="7" destOrd="0" presId="urn:microsoft.com/office/officeart/2005/8/layout/cycle2"/>
    <dgm:cxn modelId="{386515C8-781B-4E38-A732-8A36D350C146}" type="presParOf" srcId="{5CEB2126-590A-4D1B-A872-C1FD03B8F76F}" destId="{D210BD06-B94D-4E87-B676-DF74484F0801}" srcOrd="0" destOrd="0" presId="urn:microsoft.com/office/officeart/2005/8/layout/cycle2"/>
    <dgm:cxn modelId="{7B908866-D2BD-47BE-851E-BD50A535228B}" type="presParOf" srcId="{197233F3-A199-45BD-9504-4840BE17FCE0}" destId="{868B96D7-9A96-4F12-8BF3-E62B7C18AACB}" srcOrd="8" destOrd="0" presId="urn:microsoft.com/office/officeart/2005/8/layout/cycle2"/>
    <dgm:cxn modelId="{F59635AF-2762-43F0-BFF3-0D6DA4E98D7E}" type="presParOf" srcId="{197233F3-A199-45BD-9504-4840BE17FCE0}" destId="{F9B287B3-8674-41A4-8799-9F5FAD8287F7}" srcOrd="9" destOrd="0" presId="urn:microsoft.com/office/officeart/2005/8/layout/cycle2"/>
    <dgm:cxn modelId="{A7F2966C-9CE8-4C87-82A7-4DF5F3BE6640}" type="presParOf" srcId="{F9B287B3-8674-41A4-8799-9F5FAD8287F7}" destId="{C909448A-8243-4D83-823B-000C920276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28A0F-E1B2-40E9-B71A-812482C884A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DF870-84D0-4608-9AC7-21CB4BF62408}">
      <dgm:prSet phldrT="[Текст]"/>
      <dgm:spPr/>
      <dgm:t>
        <a:bodyPr/>
        <a:lstStyle/>
        <a:p>
          <a:r>
            <a:rPr lang="ru-RU" dirty="0" smtClean="0"/>
            <a:t>Обучение по адаптированным образовательным программам</a:t>
          </a:r>
          <a:endParaRPr lang="ru-RU" dirty="0"/>
        </a:p>
      </dgm:t>
    </dgm:pt>
    <dgm:pt modelId="{B612C3EA-AA31-4251-9489-594FB79D1DA7}" type="parTrans" cxnId="{A3AFABAF-2245-4C84-BC00-3F6AFC9BD99B}">
      <dgm:prSet/>
      <dgm:spPr/>
      <dgm:t>
        <a:bodyPr/>
        <a:lstStyle/>
        <a:p>
          <a:endParaRPr lang="ru-RU"/>
        </a:p>
      </dgm:t>
    </dgm:pt>
    <dgm:pt modelId="{034867D2-8566-4338-BC3C-5A7559D282D0}" type="sibTrans" cxnId="{A3AFABAF-2245-4C84-BC00-3F6AFC9BD99B}">
      <dgm:prSet/>
      <dgm:spPr/>
      <dgm:t>
        <a:bodyPr/>
        <a:lstStyle/>
        <a:p>
          <a:endParaRPr lang="ru-RU"/>
        </a:p>
      </dgm:t>
    </dgm:pt>
    <dgm:pt modelId="{933F3744-78C6-4F00-A8B4-A8A52C05EED4}">
      <dgm:prSet phldrT="[Текст]"/>
      <dgm:spPr/>
      <dgm:t>
        <a:bodyPr/>
        <a:lstStyle/>
        <a:p>
          <a:r>
            <a:rPr lang="ru-RU" dirty="0" smtClean="0"/>
            <a:t>Психолого-педагогическое сопровождение инклюзивного образовательного процесса</a:t>
          </a:r>
          <a:endParaRPr lang="ru-RU" dirty="0"/>
        </a:p>
      </dgm:t>
    </dgm:pt>
    <dgm:pt modelId="{5D703F3A-77FB-41EA-AB4B-845CCD5D8020}" type="parTrans" cxnId="{367B96CF-EF31-4065-AC41-985FC3323A12}">
      <dgm:prSet/>
      <dgm:spPr/>
      <dgm:t>
        <a:bodyPr/>
        <a:lstStyle/>
        <a:p>
          <a:endParaRPr lang="ru-RU"/>
        </a:p>
      </dgm:t>
    </dgm:pt>
    <dgm:pt modelId="{790D8CA1-3A68-40CD-8C6B-9C3589993619}" type="sibTrans" cxnId="{367B96CF-EF31-4065-AC41-985FC3323A12}">
      <dgm:prSet/>
      <dgm:spPr/>
      <dgm:t>
        <a:bodyPr/>
        <a:lstStyle/>
        <a:p>
          <a:endParaRPr lang="ru-RU"/>
        </a:p>
      </dgm:t>
    </dgm:pt>
    <dgm:pt modelId="{57D5963B-EB21-4F6A-A8AD-2BDFDFE732DA}">
      <dgm:prSet phldrT="[Текст]"/>
      <dgm:spPr/>
      <dgm:t>
        <a:bodyPr/>
        <a:lstStyle/>
        <a:p>
          <a:r>
            <a:rPr lang="ru-RU" dirty="0" smtClean="0"/>
            <a:t>Специальные методы обучения для обеспечения инклюзии</a:t>
          </a:r>
          <a:endParaRPr lang="ru-RU" dirty="0"/>
        </a:p>
      </dgm:t>
    </dgm:pt>
    <dgm:pt modelId="{230BF4EB-C4A0-4812-A906-6AB8CBA40D92}" type="parTrans" cxnId="{D128EA1F-31FC-482A-8350-01B1D2EB7B59}">
      <dgm:prSet/>
      <dgm:spPr/>
      <dgm:t>
        <a:bodyPr/>
        <a:lstStyle/>
        <a:p>
          <a:endParaRPr lang="ru-RU"/>
        </a:p>
      </dgm:t>
    </dgm:pt>
    <dgm:pt modelId="{67A1A053-6963-442E-9F54-7579D19BAD46}" type="sibTrans" cxnId="{D128EA1F-31FC-482A-8350-01B1D2EB7B59}">
      <dgm:prSet/>
      <dgm:spPr/>
      <dgm:t>
        <a:bodyPr/>
        <a:lstStyle/>
        <a:p>
          <a:endParaRPr lang="ru-RU"/>
        </a:p>
      </dgm:t>
    </dgm:pt>
    <dgm:pt modelId="{69D3F0D6-C699-4C93-B1BC-953FA458C995}" type="pres">
      <dgm:prSet presAssocID="{34828A0F-E1B2-40E9-B71A-812482C884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203D9-E642-4A7C-9ADB-E6AA6931E6D9}" type="pres">
      <dgm:prSet presAssocID="{612DF870-84D0-4608-9AC7-21CB4BF62408}" presName="composite" presStyleCnt="0"/>
      <dgm:spPr/>
    </dgm:pt>
    <dgm:pt modelId="{0CC10BA9-FA28-419C-AD9C-ECEE70136E8E}" type="pres">
      <dgm:prSet presAssocID="{612DF870-84D0-4608-9AC7-21CB4BF62408}" presName="rect1" presStyleLbl="trAlignAcc1" presStyleIdx="0" presStyleCnt="3" custScaleX="144500" custLinFactNeighborX="9593" custLinFactNeighborY="-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8DFB8-790A-46BB-8BC6-C45A5980071E}" type="pres">
      <dgm:prSet presAssocID="{612DF870-84D0-4608-9AC7-21CB4BF62408}" presName="rect2" presStyleLbl="fgImgPlace1" presStyleIdx="0" presStyleCnt="3" custScaleX="166153" custScaleY="98162" custLinFactY="19879" custLinFactNeighborX="-98001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497D4EE4-12C9-46C5-9B9E-D349635B92D1}" type="pres">
      <dgm:prSet presAssocID="{034867D2-8566-4338-BC3C-5A7559D282D0}" presName="sibTrans" presStyleCnt="0"/>
      <dgm:spPr/>
    </dgm:pt>
    <dgm:pt modelId="{378773DC-86FD-4F45-A1E2-CB3CEA64D1E2}" type="pres">
      <dgm:prSet presAssocID="{933F3744-78C6-4F00-A8B4-A8A52C05EED4}" presName="composite" presStyleCnt="0"/>
      <dgm:spPr/>
    </dgm:pt>
    <dgm:pt modelId="{A3A55ECD-DD40-4628-BE0D-257154144FB2}" type="pres">
      <dgm:prSet presAssocID="{933F3744-78C6-4F00-A8B4-A8A52C05EED4}" presName="rect1" presStyleLbl="trAlignAcc1" presStyleIdx="1" presStyleCnt="3" custScaleX="129579" custLinFactNeighborX="13754" custLinFactNeighborY="-11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BAD54-3F00-40C9-B8F7-860E9C1AB3C1}" type="pres">
      <dgm:prSet presAssocID="{933F3744-78C6-4F00-A8B4-A8A52C05EED4}" presName="rect2" presStyleLbl="fgImgPlace1" presStyleIdx="1" presStyleCnt="3" custScaleX="169041" custScaleY="105404" custLinFactX="-4112" custLinFactY="-18623" custLinFactNeighborX="-1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ru-RU"/>
        </a:p>
      </dgm:t>
    </dgm:pt>
    <dgm:pt modelId="{C8238733-3A9E-420C-AB49-14A33345FDE2}" type="pres">
      <dgm:prSet presAssocID="{790D8CA1-3A68-40CD-8C6B-9C3589993619}" presName="sibTrans" presStyleCnt="0"/>
      <dgm:spPr/>
    </dgm:pt>
    <dgm:pt modelId="{E2702B89-0222-4EC8-A4D0-46CF8D39C2DA}" type="pres">
      <dgm:prSet presAssocID="{57D5963B-EB21-4F6A-A8AD-2BDFDFE732DA}" presName="composite" presStyleCnt="0"/>
      <dgm:spPr/>
    </dgm:pt>
    <dgm:pt modelId="{0B4B5F88-5ABE-40F5-8408-A9A5A79312B1}" type="pres">
      <dgm:prSet presAssocID="{57D5963B-EB21-4F6A-A8AD-2BDFDFE732DA}" presName="rect1" presStyleLbl="trAlignAcc1" presStyleIdx="2" presStyleCnt="3" custScaleX="136682" custLinFactNeighborX="9040" custLinFactNeighborY="-18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88168-D937-4C8C-B017-9D1567A383BD}" type="pres">
      <dgm:prSet presAssocID="{57D5963B-EB21-4F6A-A8AD-2BDFDFE732DA}" presName="rect2" presStyleLbl="fgImgPlace1" presStyleIdx="2" presStyleCnt="3" custScaleX="174187" custLinFactNeighborX="-94573" custLinFactNeighborY="-854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</dgm:ptLst>
  <dgm:cxnLst>
    <dgm:cxn modelId="{2FCF3358-EA7F-4D95-B426-79F7CDA1F893}" type="presOf" srcId="{57D5963B-EB21-4F6A-A8AD-2BDFDFE732DA}" destId="{0B4B5F88-5ABE-40F5-8408-A9A5A79312B1}" srcOrd="0" destOrd="0" presId="urn:microsoft.com/office/officeart/2008/layout/PictureStrips"/>
    <dgm:cxn modelId="{6B1E0D8B-CD14-4187-8C32-42BC48142F6C}" type="presOf" srcId="{933F3744-78C6-4F00-A8B4-A8A52C05EED4}" destId="{A3A55ECD-DD40-4628-BE0D-257154144FB2}" srcOrd="0" destOrd="0" presId="urn:microsoft.com/office/officeart/2008/layout/PictureStrips"/>
    <dgm:cxn modelId="{5CD8399F-E0E1-427A-B7AF-D9A1CEAF1971}" type="presOf" srcId="{34828A0F-E1B2-40E9-B71A-812482C884A5}" destId="{69D3F0D6-C699-4C93-B1BC-953FA458C995}" srcOrd="0" destOrd="0" presId="urn:microsoft.com/office/officeart/2008/layout/PictureStrips"/>
    <dgm:cxn modelId="{D128EA1F-31FC-482A-8350-01B1D2EB7B59}" srcId="{34828A0F-E1B2-40E9-B71A-812482C884A5}" destId="{57D5963B-EB21-4F6A-A8AD-2BDFDFE732DA}" srcOrd="2" destOrd="0" parTransId="{230BF4EB-C4A0-4812-A906-6AB8CBA40D92}" sibTransId="{67A1A053-6963-442E-9F54-7579D19BAD46}"/>
    <dgm:cxn modelId="{367B96CF-EF31-4065-AC41-985FC3323A12}" srcId="{34828A0F-E1B2-40E9-B71A-812482C884A5}" destId="{933F3744-78C6-4F00-A8B4-A8A52C05EED4}" srcOrd="1" destOrd="0" parTransId="{5D703F3A-77FB-41EA-AB4B-845CCD5D8020}" sibTransId="{790D8CA1-3A68-40CD-8C6B-9C3589993619}"/>
    <dgm:cxn modelId="{AEF83A37-697A-49F4-AF63-D79234C15C48}" type="presOf" srcId="{612DF870-84D0-4608-9AC7-21CB4BF62408}" destId="{0CC10BA9-FA28-419C-AD9C-ECEE70136E8E}" srcOrd="0" destOrd="0" presId="urn:microsoft.com/office/officeart/2008/layout/PictureStrips"/>
    <dgm:cxn modelId="{A3AFABAF-2245-4C84-BC00-3F6AFC9BD99B}" srcId="{34828A0F-E1B2-40E9-B71A-812482C884A5}" destId="{612DF870-84D0-4608-9AC7-21CB4BF62408}" srcOrd="0" destOrd="0" parTransId="{B612C3EA-AA31-4251-9489-594FB79D1DA7}" sibTransId="{034867D2-8566-4338-BC3C-5A7559D282D0}"/>
    <dgm:cxn modelId="{B78D951A-387A-4DBA-9287-9B705B597B2B}" type="presParOf" srcId="{69D3F0D6-C699-4C93-B1BC-953FA458C995}" destId="{248203D9-E642-4A7C-9ADB-E6AA6931E6D9}" srcOrd="0" destOrd="0" presId="urn:microsoft.com/office/officeart/2008/layout/PictureStrips"/>
    <dgm:cxn modelId="{625D6A14-88F9-4118-9EFF-4819761506BA}" type="presParOf" srcId="{248203D9-E642-4A7C-9ADB-E6AA6931E6D9}" destId="{0CC10BA9-FA28-419C-AD9C-ECEE70136E8E}" srcOrd="0" destOrd="0" presId="urn:microsoft.com/office/officeart/2008/layout/PictureStrips"/>
    <dgm:cxn modelId="{B830D4D5-A83C-48AC-AB80-4370DA0B3777}" type="presParOf" srcId="{248203D9-E642-4A7C-9ADB-E6AA6931E6D9}" destId="{F7A8DFB8-790A-46BB-8BC6-C45A5980071E}" srcOrd="1" destOrd="0" presId="urn:microsoft.com/office/officeart/2008/layout/PictureStrips"/>
    <dgm:cxn modelId="{B41E54DD-2C7B-4311-A45F-59A3020DF249}" type="presParOf" srcId="{69D3F0D6-C699-4C93-B1BC-953FA458C995}" destId="{497D4EE4-12C9-46C5-9B9E-D349635B92D1}" srcOrd="1" destOrd="0" presId="urn:microsoft.com/office/officeart/2008/layout/PictureStrips"/>
    <dgm:cxn modelId="{227822F2-9D5D-4CB5-B90B-A9490BF219F5}" type="presParOf" srcId="{69D3F0D6-C699-4C93-B1BC-953FA458C995}" destId="{378773DC-86FD-4F45-A1E2-CB3CEA64D1E2}" srcOrd="2" destOrd="0" presId="urn:microsoft.com/office/officeart/2008/layout/PictureStrips"/>
    <dgm:cxn modelId="{328FC4A7-492A-4E86-BDF7-72D0C0AAB735}" type="presParOf" srcId="{378773DC-86FD-4F45-A1E2-CB3CEA64D1E2}" destId="{A3A55ECD-DD40-4628-BE0D-257154144FB2}" srcOrd="0" destOrd="0" presId="urn:microsoft.com/office/officeart/2008/layout/PictureStrips"/>
    <dgm:cxn modelId="{F7D62B1F-ABA5-45FC-9665-B93E45F010FB}" type="presParOf" srcId="{378773DC-86FD-4F45-A1E2-CB3CEA64D1E2}" destId="{C63BAD54-3F00-40C9-B8F7-860E9C1AB3C1}" srcOrd="1" destOrd="0" presId="urn:microsoft.com/office/officeart/2008/layout/PictureStrips"/>
    <dgm:cxn modelId="{6A0EA142-D765-41D9-97A4-6EC423ED97F9}" type="presParOf" srcId="{69D3F0D6-C699-4C93-B1BC-953FA458C995}" destId="{C8238733-3A9E-420C-AB49-14A33345FDE2}" srcOrd="3" destOrd="0" presId="urn:microsoft.com/office/officeart/2008/layout/PictureStrips"/>
    <dgm:cxn modelId="{05C132B6-F431-4A67-A2AA-C4C1AA9F5816}" type="presParOf" srcId="{69D3F0D6-C699-4C93-B1BC-953FA458C995}" destId="{E2702B89-0222-4EC8-A4D0-46CF8D39C2DA}" srcOrd="4" destOrd="0" presId="urn:microsoft.com/office/officeart/2008/layout/PictureStrips"/>
    <dgm:cxn modelId="{0E54E996-44DB-44FE-B680-6BDE4F163382}" type="presParOf" srcId="{E2702B89-0222-4EC8-A4D0-46CF8D39C2DA}" destId="{0B4B5F88-5ABE-40F5-8408-A9A5A79312B1}" srcOrd="0" destOrd="0" presId="urn:microsoft.com/office/officeart/2008/layout/PictureStrips"/>
    <dgm:cxn modelId="{4A62B450-5DB2-4502-87A3-B3C8332FB1DB}" type="presParOf" srcId="{E2702B89-0222-4EC8-A4D0-46CF8D39C2DA}" destId="{E8E88168-D937-4C8C-B017-9D1567A383B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E4CD-6E40-4DC5-BDA8-4606D8A9B04D}">
      <dsp:nvSpPr>
        <dsp:cNvPr id="0" name=""/>
        <dsp:cNvSpPr/>
      </dsp:nvSpPr>
      <dsp:spPr>
        <a:xfrm>
          <a:off x="3294601" y="1394"/>
          <a:ext cx="2285998" cy="1611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Материально-технические условия</a:t>
          </a:r>
          <a:endParaRPr lang="ru-RU" sz="1600" kern="1200" dirty="0"/>
        </a:p>
      </dsp:txBody>
      <dsp:txXfrm>
        <a:off x="3629378" y="237362"/>
        <a:ext cx="1616444" cy="1139351"/>
      </dsp:txXfrm>
    </dsp:sp>
    <dsp:sp modelId="{47F0681C-04BF-4EFD-A583-134035CCB25C}">
      <dsp:nvSpPr>
        <dsp:cNvPr id="0" name=""/>
        <dsp:cNvSpPr/>
      </dsp:nvSpPr>
      <dsp:spPr>
        <a:xfrm rot="1704297">
          <a:off x="5500279" y="1248048"/>
          <a:ext cx="511116" cy="54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509509" y="1320339"/>
        <a:ext cx="357781" cy="326285"/>
      </dsp:txXfrm>
    </dsp:sp>
    <dsp:sp modelId="{89BED8F6-BCA4-46D1-98D9-D7775A69E9EC}">
      <dsp:nvSpPr>
        <dsp:cNvPr id="0" name=""/>
        <dsp:cNvSpPr/>
      </dsp:nvSpPr>
      <dsp:spPr>
        <a:xfrm>
          <a:off x="5943590" y="1447795"/>
          <a:ext cx="2337043" cy="1611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Кадровое обеспечение</a:t>
          </a:r>
          <a:endParaRPr lang="ru-RU" sz="1600" kern="1200" dirty="0"/>
        </a:p>
      </dsp:txBody>
      <dsp:txXfrm>
        <a:off x="6285842" y="1683763"/>
        <a:ext cx="1652539" cy="1139351"/>
      </dsp:txXfrm>
    </dsp:sp>
    <dsp:sp modelId="{7503489B-C8CA-4670-9E19-3E3CC73D0F44}">
      <dsp:nvSpPr>
        <dsp:cNvPr id="0" name=""/>
        <dsp:cNvSpPr/>
      </dsp:nvSpPr>
      <dsp:spPr>
        <a:xfrm rot="6801706">
          <a:off x="6447976" y="3075547"/>
          <a:ext cx="383159" cy="54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6528240" y="3131547"/>
        <a:ext cx="268211" cy="326285"/>
      </dsp:txXfrm>
    </dsp:sp>
    <dsp:sp modelId="{C4B47236-D376-43A8-8D0C-D36D85EBCE28}">
      <dsp:nvSpPr>
        <dsp:cNvPr id="0" name=""/>
        <dsp:cNvSpPr/>
      </dsp:nvSpPr>
      <dsp:spPr>
        <a:xfrm>
          <a:off x="4952997" y="3657594"/>
          <a:ext cx="2409197" cy="1611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Организационно-методические условия</a:t>
          </a:r>
          <a:endParaRPr lang="ru-RU" sz="1600" kern="1200" dirty="0"/>
        </a:p>
      </dsp:txBody>
      <dsp:txXfrm>
        <a:off x="5305816" y="3893562"/>
        <a:ext cx="1703559" cy="1139351"/>
      </dsp:txXfrm>
    </dsp:sp>
    <dsp:sp modelId="{6489E56C-EDE0-44FB-B166-E4BF5D765E92}">
      <dsp:nvSpPr>
        <dsp:cNvPr id="0" name=""/>
        <dsp:cNvSpPr/>
      </dsp:nvSpPr>
      <dsp:spPr>
        <a:xfrm rot="10731688">
          <a:off x="4245113" y="4224366"/>
          <a:ext cx="500677" cy="54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395301" y="4331636"/>
        <a:ext cx="350474" cy="326285"/>
      </dsp:txXfrm>
    </dsp:sp>
    <dsp:sp modelId="{BE9EE6DE-9C40-457F-AFAF-474F9C5A710D}">
      <dsp:nvSpPr>
        <dsp:cNvPr id="0" name=""/>
        <dsp:cNvSpPr/>
      </dsp:nvSpPr>
      <dsp:spPr>
        <a:xfrm>
          <a:off x="1752595" y="3722712"/>
          <a:ext cx="2256882" cy="16112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Сетевые формы взаимодействия</a:t>
          </a:r>
          <a:endParaRPr lang="ru-RU" sz="1600" kern="1200" dirty="0"/>
        </a:p>
      </dsp:txBody>
      <dsp:txXfrm>
        <a:off x="2083108" y="3958680"/>
        <a:ext cx="1595856" cy="1139351"/>
      </dsp:txXfrm>
    </dsp:sp>
    <dsp:sp modelId="{5CEB2126-590A-4D1B-A872-C1FD03B8F76F}">
      <dsp:nvSpPr>
        <dsp:cNvPr id="0" name=""/>
        <dsp:cNvSpPr/>
      </dsp:nvSpPr>
      <dsp:spPr>
        <a:xfrm rot="14582019">
          <a:off x="2078457" y="3127228"/>
          <a:ext cx="456092" cy="54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177895" y="3296966"/>
        <a:ext cx="319264" cy="326285"/>
      </dsp:txXfrm>
    </dsp:sp>
    <dsp:sp modelId="{868B96D7-9A96-4F12-8BF3-E62B7C18AACB}">
      <dsp:nvSpPr>
        <dsp:cNvPr id="0" name=""/>
        <dsp:cNvSpPr/>
      </dsp:nvSpPr>
      <dsp:spPr>
        <a:xfrm>
          <a:off x="671474" y="1447806"/>
          <a:ext cx="2104245" cy="16112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Развивающая среда</a:t>
          </a:r>
          <a:endParaRPr lang="ru-RU" sz="1600" kern="1200" dirty="0"/>
        </a:p>
      </dsp:txBody>
      <dsp:txXfrm>
        <a:off x="979634" y="1683774"/>
        <a:ext cx="1487925" cy="1139351"/>
      </dsp:txXfrm>
    </dsp:sp>
    <dsp:sp modelId="{F9B287B3-8674-41A4-8799-9F5FAD8287F7}">
      <dsp:nvSpPr>
        <dsp:cNvPr id="0" name=""/>
        <dsp:cNvSpPr/>
      </dsp:nvSpPr>
      <dsp:spPr>
        <a:xfrm rot="19916693">
          <a:off x="2760549" y="1278678"/>
          <a:ext cx="563772" cy="5438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770134" y="1425805"/>
        <a:ext cx="400629" cy="326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10BA9-FA28-419C-AD9C-ECEE70136E8E}">
      <dsp:nvSpPr>
        <dsp:cNvPr id="0" name=""/>
        <dsp:cNvSpPr/>
      </dsp:nvSpPr>
      <dsp:spPr>
        <a:xfrm>
          <a:off x="1216325" y="345441"/>
          <a:ext cx="6662514" cy="1440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93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Обучение по адаптированным образовательным программам</a:t>
          </a:r>
          <a:endParaRPr lang="ru-RU" sz="2900" kern="1200" dirty="0"/>
        </a:p>
      </dsp:txBody>
      <dsp:txXfrm>
        <a:off x="1216325" y="345441"/>
        <a:ext cx="6662514" cy="1440855"/>
      </dsp:txXfrm>
    </dsp:sp>
    <dsp:sp modelId="{F7A8DFB8-790A-46BB-8BC6-C45A5980071E}">
      <dsp:nvSpPr>
        <dsp:cNvPr id="0" name=""/>
        <dsp:cNvSpPr/>
      </dsp:nvSpPr>
      <dsp:spPr>
        <a:xfrm>
          <a:off x="285746" y="1981193"/>
          <a:ext cx="1675817" cy="14850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55ECD-DD40-4628-BE0D-257154144FB2}">
      <dsp:nvSpPr>
        <dsp:cNvPr id="0" name=""/>
        <dsp:cNvSpPr/>
      </dsp:nvSpPr>
      <dsp:spPr>
        <a:xfrm>
          <a:off x="1752162" y="2046875"/>
          <a:ext cx="5974546" cy="1440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93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Психолого-педагогическое сопровождение инклюзивного образовательного процесса</a:t>
          </a:r>
          <a:endParaRPr lang="ru-RU" sz="2900" kern="1200" dirty="0"/>
        </a:p>
      </dsp:txBody>
      <dsp:txXfrm>
        <a:off x="1752162" y="2046875"/>
        <a:ext cx="5974546" cy="1440855"/>
      </dsp:txXfrm>
    </dsp:sp>
    <dsp:sp modelId="{C63BAD54-3F00-40C9-B8F7-860E9C1AB3C1}">
      <dsp:nvSpPr>
        <dsp:cNvPr id="0" name=""/>
        <dsp:cNvSpPr/>
      </dsp:nvSpPr>
      <dsp:spPr>
        <a:xfrm>
          <a:off x="209546" y="172874"/>
          <a:ext cx="1704945" cy="159465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B5F88-5ABE-40F5-8408-A9A5A79312B1}">
      <dsp:nvSpPr>
        <dsp:cNvPr id="0" name=""/>
        <dsp:cNvSpPr/>
      </dsp:nvSpPr>
      <dsp:spPr>
        <a:xfrm>
          <a:off x="1371061" y="3767874"/>
          <a:ext cx="6302047" cy="14408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939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Специальные методы обучения для обеспечения инклюзии</a:t>
          </a:r>
          <a:endParaRPr lang="ru-RU" sz="2900" kern="1200" dirty="0"/>
        </a:p>
      </dsp:txBody>
      <dsp:txXfrm>
        <a:off x="1371061" y="3767874"/>
        <a:ext cx="6302047" cy="1440855"/>
      </dsp:txXfrm>
    </dsp:sp>
    <dsp:sp modelId="{E8E88168-D937-4C8C-B017-9D1567A383BD}">
      <dsp:nvSpPr>
        <dsp:cNvPr id="0" name=""/>
        <dsp:cNvSpPr/>
      </dsp:nvSpPr>
      <dsp:spPr>
        <a:xfrm>
          <a:off x="279805" y="3693043"/>
          <a:ext cx="1756847" cy="15128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429B-1E99-435A-8664-8147F634E27B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4051-52EA-4A49-B674-C55226961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051-52EA-4A49-B674-C55226961DF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6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051-52EA-4A49-B674-C55226961D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6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051-52EA-4A49-B674-C55226961D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1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29C1E-1461-4258-9E20-DD3F383E8F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9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CDF79-0669-468D-9578-A40BB0D967A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89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7BFC6-5D82-483E-8ED5-8D2ECD97FE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5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83649-3CE0-4CCF-A359-6D687B828E4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32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FF3EA-AF46-412E-9C29-8F38BE76B36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55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56CFE-BD34-4095-A8B5-BCEA50D2159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2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B27DF-E00B-4622-97D3-9A08885C767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18613-CBC5-4F1F-8600-0D0E2A96FEF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781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15CFB-6E58-4A97-9CF2-EA7D99D754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34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B8574-95AA-45D1-9E93-B53559D43E1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4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22D2B-1B84-430F-A53D-DF8F00BA4F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71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684D23-6331-41D3-B7F4-7808B08E86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6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jpeg"/><Relationship Id="rId11" Type="http://schemas.openxmlformats.org/officeDocument/2006/relationships/image" Target="../media/image30.png"/><Relationship Id="rId5" Type="http://schemas.openxmlformats.org/officeDocument/2006/relationships/image" Target="../media/image33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52401"/>
            <a:ext cx="7391400" cy="15239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/>
            </a:r>
            <a:br>
              <a:rPr lang="ru-RU" sz="2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</a:br>
            <a: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  <a:t/>
            </a:r>
            <a:br>
              <a:rPr lang="ru-RU" sz="28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</a:rPr>
            </a:br>
            <a:r>
              <a:rPr lang="ru-RU" sz="2400" spc="-150" dirty="0" smtClean="0">
                <a:ln w="22225">
                  <a:solidFill>
                    <a:srgbClr val="A80C08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</a:t>
            </a:r>
            <a:r>
              <a:rPr lang="ru-RU" sz="2400" spc="-150" dirty="0" err="1" smtClean="0">
                <a:ln w="22225">
                  <a:solidFill>
                    <a:srgbClr val="A80C08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Излучинский</a:t>
            </a:r>
            <a:r>
              <a:rPr lang="ru-RU" sz="2400" spc="-150" dirty="0" smtClean="0">
                <a:ln w="22225">
                  <a:solidFill>
                    <a:srgbClr val="A80C08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комбинированного вида «Сказка»</a:t>
            </a:r>
            <a:r>
              <a:rPr lang="ru-RU" sz="2400" b="1" dirty="0" smtClean="0">
                <a:ln w="22225">
                  <a:solidFill>
                    <a:srgbClr val="A80C08"/>
                  </a:solidFill>
                  <a:prstDash val="solid"/>
                </a:ln>
              </a:rPr>
              <a:t/>
            </a:r>
            <a:br>
              <a:rPr lang="ru-RU" sz="2400" b="1" dirty="0" smtClean="0">
                <a:ln w="22225">
                  <a:solidFill>
                    <a:srgbClr val="A80C08"/>
                  </a:solidFill>
                  <a:prstDash val="solid"/>
                </a:ln>
              </a:rPr>
            </a:br>
            <a:endParaRPr lang="ru-RU" sz="2400" b="1" dirty="0" smtClean="0">
              <a:ln w="22225">
                <a:solidFill>
                  <a:srgbClr val="A80C08"/>
                </a:solidFill>
                <a:prstDash val="solid"/>
              </a:ln>
            </a:endParaRPr>
          </a:p>
        </p:txBody>
      </p:sp>
      <p:sp>
        <p:nvSpPr>
          <p:cNvPr id="307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04800" y="2438399"/>
            <a:ext cx="8534400" cy="24383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ОБРАЗОВАНИЕ В ДОУ ПО ОБЕСПЕЧЕНИЮ РАВНЫХ ВОЗМОЖНОСТЕЙ ДЛЯ ПОЛНОЦЕННОГО РАЗВИТИЯ КАЖДОГО РЕБЕНКА В ПЕРИОД ДОШКОЛЬНОГО ДЕТСТВА НЕЗАВИСИМО ОТ ОГРАНИЧИННЫХ ВОЗМОЖНОСТЕЙ ЗДОРОВЬЯ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3" descr="ОВЗ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46"/>
          <a:stretch/>
        </p:blipFill>
        <p:spPr bwMode="auto">
          <a:xfrm>
            <a:off x="76200" y="4191001"/>
            <a:ext cx="9067799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52400" y="6356351"/>
            <a:ext cx="8996550" cy="365125"/>
          </a:xfrm>
        </p:spPr>
        <p:txBody>
          <a:bodyPr/>
          <a:lstStyle/>
          <a:p>
            <a:pPr>
              <a:defRPr/>
            </a:pPr>
            <a:r>
              <a:rPr lang="ru-RU" altLang="ru-RU" sz="1100" dirty="0" smtClean="0"/>
              <a:t>МБДОУ "</a:t>
            </a:r>
            <a:r>
              <a:rPr lang="ru-RU" altLang="ru-RU" sz="1100" dirty="0" err="1" smtClean="0"/>
              <a:t>Излучинский</a:t>
            </a:r>
            <a:r>
              <a:rPr lang="ru-RU" altLang="ru-RU" sz="1100" dirty="0" smtClean="0"/>
              <a:t> ДСКВ "Сказка" </a:t>
            </a:r>
            <a:r>
              <a:rPr lang="ru-RU" altLang="ru-RU" sz="1100" dirty="0" err="1" smtClean="0"/>
              <a:t>Нижневартовский</a:t>
            </a:r>
            <a:r>
              <a:rPr lang="ru-RU" altLang="ru-RU" sz="1100" dirty="0" smtClean="0"/>
              <a:t> район</a:t>
            </a:r>
            <a:endParaRPr lang="ru-RU" altLang="ru-RU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7293" r="7720" b="6440"/>
          <a:stretch/>
        </p:blipFill>
        <p:spPr bwMode="auto">
          <a:xfrm>
            <a:off x="152400" y="304800"/>
            <a:ext cx="1600200" cy="153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15534"/>
              </p:ext>
            </p:extLst>
          </p:nvPr>
        </p:nvGraphicFramePr>
        <p:xfrm>
          <a:off x="628650" y="838200"/>
          <a:ext cx="821055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152401"/>
            <a:ext cx="78867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Инклюзивный образовательный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31728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09600" y="301625"/>
            <a:ext cx="8074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ребёнка в инклюзивном образовательном пространстве</a:t>
            </a:r>
          </a:p>
        </p:txBody>
      </p:sp>
      <p:pic>
        <p:nvPicPr>
          <p:cNvPr id="5" name="Содержимое 5" descr="Направления работы ПМПк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144" b="11472"/>
          <a:stretch>
            <a:fillRect/>
          </a:stretch>
        </p:blipFill>
        <p:spPr>
          <a:xfrm>
            <a:off x="304800" y="1524000"/>
            <a:ext cx="8528981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228601"/>
            <a:ext cx="7886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Специальные образовательные условия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990601"/>
            <a:ext cx="7886700" cy="32765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Адаптированная образовательная программа, ИОМ.</a:t>
            </a:r>
            <a:endParaRPr lang="ru-RU" b="1" i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Система комплексного сопровождения.</a:t>
            </a:r>
            <a:endParaRPr lang="ru-RU" b="1" i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</a:rPr>
              <a:t>Консультационный центр, для детей не посещающих ДОУ.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Использование специальных приёмов организации коррекционно-развивающего процесса.</a:t>
            </a:r>
            <a:endParaRPr lang="ru-RU" b="1" i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Специальная организация образовательной среды.</a:t>
            </a:r>
            <a:endParaRPr lang="ru-RU" b="1" i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Использование специальных технических средств.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572000"/>
            <a:ext cx="2590800" cy="19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6666"/>
          <a:stretch/>
        </p:blipFill>
        <p:spPr>
          <a:xfrm>
            <a:off x="5695950" y="4601936"/>
            <a:ext cx="2819400" cy="19131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38889" r="6544"/>
          <a:stretch/>
        </p:blipFill>
        <p:spPr>
          <a:xfrm>
            <a:off x="3663286" y="4393741"/>
            <a:ext cx="1588827" cy="22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90600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80C08"/>
                  </a:solidFill>
                </a:ln>
                <a:solidFill>
                  <a:srgbClr val="C00000"/>
                </a:solidFill>
              </a:rPr>
              <a:t>Дополнительное образование</a:t>
            </a:r>
            <a:endParaRPr lang="ru-RU" sz="2800" b="1" dirty="0">
              <a:ln>
                <a:solidFill>
                  <a:srgbClr val="A80C08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 r="30661" b="22854"/>
          <a:stretch/>
        </p:blipFill>
        <p:spPr>
          <a:xfrm>
            <a:off x="632890" y="3886200"/>
            <a:ext cx="333375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857" b="8572"/>
          <a:stretch/>
        </p:blipFill>
        <p:spPr>
          <a:xfrm>
            <a:off x="5105400" y="1143000"/>
            <a:ext cx="3228988" cy="2386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3" descr="DSC05399.JPG"/>
          <p:cNvPicPr>
            <a:picLocks noChangeAspect="1"/>
          </p:cNvPicPr>
          <p:nvPr/>
        </p:nvPicPr>
        <p:blipFill rotWithShape="1">
          <a:blip r:embed="rId4" cstate="print"/>
          <a:srcRect l="14073" t="5632" r="23149"/>
          <a:stretch/>
        </p:blipFill>
        <p:spPr>
          <a:xfrm>
            <a:off x="5043494" y="3816775"/>
            <a:ext cx="3352800" cy="2653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30709"/>
            <a:ext cx="3204640" cy="2298933"/>
          </a:xfrm>
          <a:prstGeom prst="rect">
            <a:avLst/>
          </a:prstGeom>
        </p:spPr>
      </p:pic>
      <p:pic>
        <p:nvPicPr>
          <p:cNvPr id="13" name="Рисунок 12" descr="IMG_20151014_1609146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133600"/>
            <a:ext cx="2195016" cy="2643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685801"/>
            <a:ext cx="8610600" cy="5943599"/>
          </a:xfrm>
        </p:spPr>
        <p:txBody>
          <a:bodyPr/>
          <a:lstStyle/>
          <a:p>
            <a:pPr mar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ln w="11430"/>
                <a:solidFill>
                  <a:srgbClr val="A80C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ДОУ реализуется </a:t>
            </a:r>
            <a:r>
              <a:rPr lang="ru-RU" sz="2400" b="1" dirty="0" smtClean="0">
                <a:ln w="11430"/>
                <a:solidFill>
                  <a:srgbClr val="A80C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</a:t>
            </a:r>
            <a:r>
              <a:rPr lang="ru-RU" sz="2400" b="1" dirty="0">
                <a:ln w="11430"/>
                <a:solidFill>
                  <a:srgbClr val="A80C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организации системы  сопровождения воспитанников с ОВЗ и их родителей </a:t>
            </a:r>
            <a:r>
              <a:rPr lang="ru-RU" sz="2400" b="1" dirty="0" smtClean="0">
                <a:ln w="11430"/>
                <a:solidFill>
                  <a:srgbClr val="A80C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</a:t>
            </a:r>
            <a:r>
              <a:rPr lang="ru-RU" sz="2400" b="1" dirty="0">
                <a:ln w="11430"/>
                <a:solidFill>
                  <a:srgbClr val="A80C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формированию правильного произношения и элементов грамоты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80C08"/>
                </a:solidFill>
              </a:rPr>
              <a:t>«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A80C08"/>
                </a:solidFill>
              </a:rPr>
              <a:t>В мире звуков, в мире слов»</a:t>
            </a: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80C08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A80C08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Авторы 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учителя-логопеды: </a:t>
            </a:r>
            <a:r>
              <a:rPr lang="ru-RU" sz="1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Абдульмянова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Л.Ф., Дёмина Г.Ю., </a:t>
            </a:r>
            <a:r>
              <a:rPr lang="ru-RU" sz="1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Передрий</a:t>
            </a:r>
            <a:r>
              <a:rPr lang="ru-RU" sz="1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Т.Ф.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был представлен в финале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Региональной Премии Всероссийского форума «Педагоги России: инновации в образовании» «Серебряная сова – 2016» в г. Сургут.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76201"/>
            <a:ext cx="78867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Проектная деятельность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t="12874" r="11458"/>
          <a:stretch/>
        </p:blipFill>
        <p:spPr>
          <a:xfrm>
            <a:off x="457200" y="3962400"/>
            <a:ext cx="29718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9" t="22294" r="36397" b="34005"/>
          <a:stretch/>
        </p:blipFill>
        <p:spPr bwMode="auto">
          <a:xfrm>
            <a:off x="5638800" y="3962401"/>
            <a:ext cx="3072456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8"/>
          <a:stretch>
            <a:fillRect/>
          </a:stretch>
        </p:blipFill>
        <p:spPr bwMode="auto">
          <a:xfrm>
            <a:off x="3452026" y="3962400"/>
            <a:ext cx="1495425" cy="102318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22" y="4721643"/>
            <a:ext cx="1530753" cy="1085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175" y="5562600"/>
            <a:ext cx="1513090" cy="106680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228601"/>
            <a:ext cx="7886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Достижения воспитанников с ОВЗ и инвалидностью</a:t>
            </a:r>
          </a:p>
        </p:txBody>
      </p:sp>
      <p:pic>
        <p:nvPicPr>
          <p:cNvPr id="4" name="Рисунок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816331" cy="249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28" y="1253749"/>
            <a:ext cx="1717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0837"/>
            <a:ext cx="1714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1288300"/>
            <a:ext cx="1727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r="4521" b="2779"/>
          <a:stretch>
            <a:fillRect/>
          </a:stretch>
        </p:blipFill>
        <p:spPr bwMode="auto">
          <a:xfrm>
            <a:off x="316173" y="3942362"/>
            <a:ext cx="17145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28" y="3942362"/>
            <a:ext cx="17176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97" y="3942362"/>
            <a:ext cx="169630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788150" y="403221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7393"/>
              </p:ext>
            </p:extLst>
          </p:nvPr>
        </p:nvGraphicFramePr>
        <p:xfrm>
          <a:off x="6788150" y="4032210"/>
          <a:ext cx="1727200" cy="241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DF" r:id="rId10" imgW="0" imgH="0" progId="FoxitPhantomPDF.Document">
                  <p:embed/>
                </p:oleObj>
              </mc:Choice>
              <mc:Fallback>
                <p:oleObj name="PDF" r:id="rId10" imgW="0" imgH="0" progId="FoxitPhantomPDF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4032210"/>
                        <a:ext cx="1727200" cy="2410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333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Равные возможности для каждого воспитанника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общаются, играют и учатся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осознают свои возможности и проявляют сильные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взрослые учатся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инвалидностью получают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и эффективное образование для того, чтобы жить полной жизнью. 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 </a:t>
            </a:r>
            <a:r>
              <a:rPr lang="ru-RU" sz="2800" b="1" dirty="0" smtClean="0">
                <a:ln w="22225">
                  <a:solidFill>
                    <a:srgbClr val="A80C08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нашего детского сада – это: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8" y="3856577"/>
            <a:ext cx="4283122" cy="2795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6038" r="20703"/>
          <a:stretch/>
        </p:blipFill>
        <p:spPr>
          <a:xfrm>
            <a:off x="6991654" y="1120252"/>
            <a:ext cx="1792102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r="5078"/>
          <a:stretch/>
        </p:blipFill>
        <p:spPr>
          <a:xfrm>
            <a:off x="5029200" y="3856577"/>
            <a:ext cx="3849502" cy="2795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9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579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 МБДОУ «</a:t>
            </a:r>
            <a:r>
              <a:rPr lang="ru-RU" b="1" dirty="0" err="1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Излучинский</a:t>
            </a:r>
            <a:r>
              <a:rPr lang="ru-RU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ДСКВ «Сказка» это процесс </a:t>
            </a:r>
            <a:r>
              <a:rPr lang="ru-RU" b="1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общего образования, который подразумевает доступность образования для всех в плане приспособления системы к различным нуждам детей, в том числе и детей с особыми потребностями. </a:t>
            </a:r>
            <a:endParaRPr lang="ru-RU" b="1" dirty="0" smtClean="0">
              <a:solidFill>
                <a:srgbClr val="000F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b="1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связано с обеспечением соответствия образовательной среды, технологий образовательного процесса потребностям социального развития конкретного ребенка на той или иной стадии развития.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Admin\Documents\Новая папка\метод кабинет\Августовка 2018 готовый материал\Истоки\Фото\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49425"/>
            <a:ext cx="4276914" cy="25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_20161028_093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49425"/>
            <a:ext cx="4527245" cy="25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01853" y="152400"/>
            <a:ext cx="8610600" cy="61722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дошкольной образовательной организации, осуществляющей образовательную деятельность обучающихся с ограниченными возможностями здоровья, по обеспечению равных возможностей для полноценного развития каждого ребенка в период дошкольного детства независимо от ограниченных возможностей здоровья.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оптимальные условия, обеспечивающие социализацию и развитие личности дошкольников с ограниченными возможностями здоровья.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Разработать целостную систему регламентов по видам ресурсов (материально-технические, финансово-экономические, информационно-методические, кадровые).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Создать благоприятные условия развития детей в соответствии с их возрастными и индивидуальными особенностями,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 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Обеспечить 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деятельности.</a:t>
            </a:r>
          </a:p>
          <a:p>
            <a:pPr algn="just">
              <a:lnSpc>
                <a:spcPct val="10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Создать условия для позитивных, доброжелательных отношений между детьми, в том числе имеющими различные ограниченные возможности здоровья.</a:t>
            </a:r>
          </a:p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3" descr="ОВЗ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46"/>
          <a:stretch/>
        </p:blipFill>
        <p:spPr bwMode="auto">
          <a:xfrm>
            <a:off x="304800" y="5777145"/>
            <a:ext cx="830580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8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399" y="381000"/>
            <a:ext cx="8763001" cy="11869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n>
                  <a:solidFill>
                    <a:srgbClr val="A80C08"/>
                  </a:solidFill>
                </a:ln>
                <a:solidFill>
                  <a:srgbClr val="A80C08"/>
                </a:solidFill>
              </a:rPr>
              <a:t/>
            </a:r>
            <a:br>
              <a:rPr lang="ru-RU" sz="2700" dirty="0" smtClean="0">
                <a:ln>
                  <a:solidFill>
                    <a:srgbClr val="A80C08"/>
                  </a:solidFill>
                </a:ln>
                <a:solidFill>
                  <a:srgbClr val="A80C08"/>
                </a:solidFill>
              </a:rPr>
            </a:br>
            <a:r>
              <a:rPr lang="ru-RU" sz="2700" dirty="0" smtClean="0">
                <a:ln>
                  <a:solidFill>
                    <a:srgbClr val="A80C08"/>
                  </a:solidFill>
                </a:ln>
                <a:solidFill>
                  <a:srgbClr val="A80C08"/>
                </a:solidFill>
              </a:rPr>
              <a:t>МБДОУ «</a:t>
            </a:r>
            <a:r>
              <a:rPr lang="ru-RU" sz="2700" dirty="0" err="1" smtClean="0">
                <a:ln>
                  <a:solidFill>
                    <a:srgbClr val="A80C08"/>
                  </a:solidFill>
                </a:ln>
                <a:solidFill>
                  <a:srgbClr val="A80C08"/>
                </a:solidFill>
              </a:rPr>
              <a:t>Излучинский</a:t>
            </a:r>
            <a:r>
              <a:rPr lang="ru-RU" sz="2700" dirty="0" smtClean="0">
                <a:ln>
                  <a:solidFill>
                    <a:srgbClr val="A80C08"/>
                  </a:solidFill>
                </a:ln>
                <a:solidFill>
                  <a:srgbClr val="A80C08"/>
                </a:solidFill>
              </a:rPr>
              <a:t> </a:t>
            </a:r>
            <a:r>
              <a:rPr lang="ru-RU" sz="2700" dirty="0">
                <a:ln>
                  <a:solidFill>
                    <a:srgbClr val="A80C08"/>
                  </a:solidFill>
                </a:ln>
                <a:solidFill>
                  <a:srgbClr val="A80C08"/>
                </a:solidFill>
              </a:rPr>
              <a:t>детский сад комбинированного вида «Сказка» активно работает в направлении создания единого инклюзивного образовательного пространства и имеет большой опыт работы с детьми с особыми образовательными потребностями.</a:t>
            </a:r>
            <a:br>
              <a:rPr lang="ru-RU" sz="2700" dirty="0">
                <a:ln>
                  <a:solidFill>
                    <a:srgbClr val="A80C08"/>
                  </a:solidFill>
                </a:ln>
                <a:solidFill>
                  <a:srgbClr val="A80C08"/>
                </a:solidFill>
              </a:rPr>
            </a:br>
            <a:endParaRPr lang="ru-RU" sz="2700" dirty="0">
              <a:ln>
                <a:solidFill>
                  <a:srgbClr val="A80C08"/>
                </a:solidFill>
              </a:ln>
              <a:solidFill>
                <a:srgbClr val="A80C08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r="5334" b="13334"/>
          <a:stretch/>
        </p:blipFill>
        <p:spPr>
          <a:xfrm>
            <a:off x="5719550" y="1815365"/>
            <a:ext cx="3124200" cy="2286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>
          <a:xfrm>
            <a:off x="5746845" y="4267200"/>
            <a:ext cx="3124200" cy="233412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5145" y="2151548"/>
            <a:ext cx="5256095" cy="38996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 </a:t>
            </a:r>
            <a:r>
              <a:rPr lang="ru-RU" sz="2800" b="1" dirty="0">
                <a:solidFill>
                  <a:srgbClr val="7030A0"/>
                </a:solidFill>
              </a:rPr>
              <a:t>детском саду функционируют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24 группы: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Группы </a:t>
            </a:r>
            <a:r>
              <a:rPr lang="ru-RU" sz="2400" dirty="0">
                <a:solidFill>
                  <a:srgbClr val="7030A0"/>
                </a:solidFill>
              </a:rPr>
              <a:t>общеразвивающей направленности – 15 групп,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7030A0"/>
                </a:solidFill>
              </a:rPr>
              <a:t>Инклюзивные группы – 5 групп,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Группы комбинированной </a:t>
            </a:r>
            <a:r>
              <a:rPr lang="ru-RU" sz="2400" dirty="0">
                <a:solidFill>
                  <a:srgbClr val="7030A0"/>
                </a:solidFill>
              </a:rPr>
              <a:t>направленности – 4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1825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867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>
                  <a:solidFill>
                    <a:srgbClr val="A80C08"/>
                  </a:solidFill>
                </a:ln>
              </a:rPr>
              <a:t>Характеристика контингента детей с ОВЗ и инвалидностью, получающих образовательные </a:t>
            </a:r>
            <a:r>
              <a:rPr lang="ru-RU" sz="2800" dirty="0" smtClean="0">
                <a:ln>
                  <a:solidFill>
                    <a:srgbClr val="A80C08"/>
                  </a:solidFill>
                </a:ln>
              </a:rPr>
              <a:t>услуги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948629"/>
              </p:ext>
            </p:extLst>
          </p:nvPr>
        </p:nvGraphicFramePr>
        <p:xfrm>
          <a:off x="725606" y="1981200"/>
          <a:ext cx="8012376" cy="42870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1203197"/>
                <a:gridCol w="449425"/>
                <a:gridCol w="472290"/>
                <a:gridCol w="472290"/>
                <a:gridCol w="449425"/>
                <a:gridCol w="449425"/>
                <a:gridCol w="449425"/>
                <a:gridCol w="556715"/>
                <a:gridCol w="342135"/>
                <a:gridCol w="449425"/>
                <a:gridCol w="1365620"/>
                <a:gridCol w="1353004"/>
              </a:tblGrid>
              <a:tr h="10673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Общее кол-во детей в ДОУ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Имеют  статус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 них 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Кол-во детей с ОВЗ и инвалидностью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Процент детей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ОВЗ и инвалидностью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664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Ребёнок с ОВЗ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Ребёнок-инвалид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 ТНР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 ЗПР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 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 УО лёгкой степ.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 УО умеренной</a:t>
                      </a:r>
                    </a:p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 тяжёлой степенью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со сложным дефектом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Дети с Синдромом Дауна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585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ШАГИ К ИНКЛЮЗИВНОМУ ОБРАЗОВАНИЮ</a:t>
            </a:r>
            <a:br>
              <a:rPr lang="ru-RU" sz="2400" b="1" dirty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</a:br>
            <a:endParaRPr lang="ru-RU" sz="2400" b="1" dirty="0">
              <a:ln w="22225">
                <a:solidFill>
                  <a:srgbClr val="A80C08"/>
                </a:solidFill>
                <a:prstDash val="solid"/>
              </a:ln>
              <a:solidFill>
                <a:srgbClr val="A80C08"/>
              </a:solidFill>
            </a:endParaRPr>
          </a:p>
        </p:txBody>
      </p:sp>
      <p:pic>
        <p:nvPicPr>
          <p:cNvPr id="9" name="Рисунок 8" descr="DSC_5079.JPG"/>
          <p:cNvPicPr>
            <a:picLocks noChangeAspect="1"/>
          </p:cNvPicPr>
          <p:nvPr/>
        </p:nvPicPr>
        <p:blipFill>
          <a:blip r:embed="rId2" cstate="print"/>
          <a:srcRect l="2751" t="11019" r="17713" b="2751"/>
          <a:stretch>
            <a:fillRect/>
          </a:stretch>
        </p:blipFill>
        <p:spPr>
          <a:xfrm>
            <a:off x="628650" y="4262437"/>
            <a:ext cx="3382094" cy="244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 descr="DSC036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9375" t="14583" r="12011" b="13541"/>
          <a:stretch>
            <a:fillRect/>
          </a:stretch>
        </p:blipFill>
        <p:spPr>
          <a:xfrm>
            <a:off x="5159979" y="4262437"/>
            <a:ext cx="3612546" cy="247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15979" y="838200"/>
            <a:ext cx="7112041" cy="3124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A80C08"/>
                </a:solidFill>
              </a:rPr>
              <a:t>НАЧАЛО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</a:rPr>
              <a:t>Детский сад комбинированного вида «Сказка»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A80C08"/>
                </a:solidFill>
              </a:rPr>
              <a:t>РАЗВИТИЕ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</a:rPr>
              <a:t>Служба ранней помощи.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</a:rPr>
              <a:t>Группы кратковременного пребывания.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</a:rPr>
              <a:t>Консультационный центр, для детей не посещающих ДОУ.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</a:rPr>
              <a:t>Инклюзивные группы – 5 групп,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7030A0"/>
                </a:solidFill>
              </a:rPr>
              <a:t>Группы комбинированной </a:t>
            </a:r>
            <a:r>
              <a:rPr lang="ru-RU" b="1" i="1" dirty="0">
                <a:solidFill>
                  <a:srgbClr val="7030A0"/>
                </a:solidFill>
              </a:rPr>
              <a:t>направленности – 4 группы.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7030A0"/>
                </a:solidFill>
              </a:rPr>
              <a:t>Кружки различной направленности.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ШАГИ К ИНКЛЮЗИВНОМУ ОБРАЗОВАНИЮ</a:t>
            </a:r>
            <a:br>
              <a:rPr lang="ru-RU" sz="2400" b="1" dirty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</a:br>
            <a:endParaRPr lang="ru-RU" sz="2400" b="1" dirty="0">
              <a:ln w="22225">
                <a:solidFill>
                  <a:srgbClr val="A80C08"/>
                </a:solidFill>
                <a:prstDash val="solid"/>
              </a:ln>
              <a:solidFill>
                <a:srgbClr val="A80C08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29627" y="1143000"/>
            <a:ext cx="7366021" cy="931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A80C08"/>
                </a:solidFill>
              </a:rPr>
              <a:t>РЕЗУЛЬТАТ</a:t>
            </a:r>
            <a:endParaRPr lang="ru-RU" sz="3200" b="1" dirty="0">
              <a:solidFill>
                <a:srgbClr val="A80C08"/>
              </a:solidFill>
            </a:endParaRPr>
          </a:p>
          <a:p>
            <a:pPr algn="just"/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98919" y="2667000"/>
            <a:ext cx="2336822" cy="2615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Модель полной образовательной и социально-воспитательной инклюзии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92004" y="2667000"/>
            <a:ext cx="2247901" cy="2622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Модель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частичной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образовательной и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полной социально-воспитательной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инклюзии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8400" y="2667000"/>
            <a:ext cx="2133600" cy="2615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80C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Модель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частичной социально-воспитательной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инклюзии</a:t>
            </a:r>
          </a:p>
        </p:txBody>
      </p:sp>
    </p:spTree>
    <p:extLst>
      <p:ext uri="{BB962C8B-B14F-4D97-AF65-F5344CB8AC3E}">
        <p14:creationId xmlns:p14="http://schemas.microsoft.com/office/powerpoint/2010/main" val="58873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Сведения об образовательных услугах в условиях инклюзивного образования</a:t>
            </a:r>
            <a:endParaRPr lang="ru-RU" sz="2400" b="1" dirty="0">
              <a:ln w="22225">
                <a:solidFill>
                  <a:srgbClr val="A80C08"/>
                </a:solidFill>
                <a:prstDash val="solid"/>
              </a:ln>
              <a:solidFill>
                <a:srgbClr val="A80C08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946912"/>
              </p:ext>
            </p:extLst>
          </p:nvPr>
        </p:nvGraphicFramePr>
        <p:xfrm>
          <a:off x="381000" y="1400034"/>
          <a:ext cx="8382000" cy="21945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61024"/>
                <a:gridCol w="1567912"/>
                <a:gridCol w="1530888"/>
                <a:gridCol w="1731505"/>
                <a:gridCol w="1990671"/>
              </a:tblGrid>
              <a:tr h="106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детей, обучающихся в условиях инклюзивного образования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инклюзивных групп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детей, обучающихся в условиях интегрированного образования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групп комбинированной </a:t>
                      </a:r>
                      <a:r>
                        <a:rPr lang="ru-RU" sz="1800" dirty="0" smtClean="0">
                          <a:effectLst/>
                        </a:rPr>
                        <a:t>направленности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педагогов  специалистов, работающих с детьми с ОВЗ и инвалидностью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85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9"/>
          <a:stretch/>
        </p:blipFill>
        <p:spPr>
          <a:xfrm rot="5400000">
            <a:off x="71437" y="4195763"/>
            <a:ext cx="2743201" cy="1971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F:\Лиле\DSC_7712.JPG"/>
          <p:cNvPicPr>
            <a:picLocks noChangeAspect="1" noChangeArrowheads="1"/>
          </p:cNvPicPr>
          <p:nvPr/>
        </p:nvPicPr>
        <p:blipFill rotWithShape="1">
          <a:blip r:embed="rId4" cstate="print"/>
          <a:srcRect l="19811"/>
          <a:stretch/>
        </p:blipFill>
        <p:spPr bwMode="auto">
          <a:xfrm>
            <a:off x="2891655" y="3830784"/>
            <a:ext cx="2833686" cy="270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F:\Лиле\DSC_7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30785"/>
            <a:ext cx="2743200" cy="270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142519"/>
              </p:ext>
            </p:extLst>
          </p:nvPr>
        </p:nvGraphicFramePr>
        <p:xfrm>
          <a:off x="76200" y="1371600"/>
          <a:ext cx="8991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>
          <a:xfrm>
            <a:off x="627797" y="220663"/>
            <a:ext cx="7944703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Обеспечение инклюзивного процесса по включению детей с ОВЗ в единое образовательное пространство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7500"/>
          <a:stretch/>
        </p:blipFill>
        <p:spPr>
          <a:xfrm>
            <a:off x="3124200" y="3048000"/>
            <a:ext cx="2667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316902"/>
              </p:ext>
            </p:extLst>
          </p:nvPr>
        </p:nvGraphicFramePr>
        <p:xfrm>
          <a:off x="628650" y="1066802"/>
          <a:ext cx="8362950" cy="563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28650" y="152401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smtClean="0">
                <a:ln w="22225">
                  <a:solidFill>
                    <a:srgbClr val="A80C08"/>
                  </a:solidFill>
                  <a:prstDash val="solid"/>
                </a:ln>
                <a:solidFill>
                  <a:srgbClr val="A80C08"/>
                </a:solidFill>
              </a:rPr>
              <a:t>Специалисты психолого-педагогического сопровождения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86" y="4343400"/>
            <a:ext cx="3045352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3" descr="C:\Users\колямба\Desktop\фото взаимодействие\DSC0246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r="18849"/>
          <a:stretch/>
        </p:blipFill>
        <p:spPr bwMode="auto">
          <a:xfrm rot="5400000">
            <a:off x="5922962" y="1773237"/>
            <a:ext cx="2438400" cy="239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75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683</Words>
  <Application>Microsoft Office PowerPoint</Application>
  <PresentationFormat>Экран (4:3)</PresentationFormat>
  <Paragraphs>108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PDF</vt:lpstr>
      <vt:lpstr>  Муниципальное бюджетное дошкольное образовательное учреждение «Излучинский детский сад комбинированного вида «Сказка» </vt:lpstr>
      <vt:lpstr>Презентация PowerPoint</vt:lpstr>
      <vt:lpstr> МБДОУ «Излучинский детский сад комбинированного вида «Сказка» активно работает в направлении создания единого инклюзивного образовательного пространства и имеет большой опыт работы с детьми с особыми образовательными потребностями. </vt:lpstr>
      <vt:lpstr>Характеристика контингента детей с ОВЗ и инвалидностью, получающих образовательные услуги</vt:lpstr>
      <vt:lpstr>ШАГИ К ИНКЛЮЗИВНОМУ ОБРАЗОВАНИЮ </vt:lpstr>
      <vt:lpstr>ШАГИ К ИНКЛЮЗИВНОМУ ОБРАЗОВАНИЮ </vt:lpstr>
      <vt:lpstr>Сведения об образовательных услугах в условиях инклюзивного образования</vt:lpstr>
      <vt:lpstr>Презентация PowerPoint</vt:lpstr>
      <vt:lpstr>Специалисты психолого-педагогического сопровождения</vt:lpstr>
      <vt:lpstr>Инклюзивный образовательный процесс</vt:lpstr>
      <vt:lpstr>Психолого-педагогическое сопровождение ребёнка в инклюзивном образовательном пространстве</vt:lpstr>
      <vt:lpstr>Специальные образовательные условия</vt:lpstr>
      <vt:lpstr>Дополнительное образование</vt:lpstr>
      <vt:lpstr>Проектная деятельность</vt:lpstr>
      <vt:lpstr>Достижения воспитанников с ОВЗ и инвалидностью</vt:lpstr>
      <vt:lpstr>ИНКЛЮЗИЯ для нашего детского сада – это: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mvideo</dc:creator>
  <cp:lastModifiedBy>Admin</cp:lastModifiedBy>
  <cp:revision>73</cp:revision>
  <cp:lastPrinted>1601-01-01T00:00:00Z</cp:lastPrinted>
  <dcterms:created xsi:type="dcterms:W3CDTF">1601-01-01T00:00:00Z</dcterms:created>
  <dcterms:modified xsi:type="dcterms:W3CDTF">2018-12-10T09:29:56Z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