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61" r:id="rId2"/>
    <p:sldId id="296" r:id="rId3"/>
    <p:sldId id="316" r:id="rId4"/>
    <p:sldId id="297" r:id="rId5"/>
    <p:sldId id="305" r:id="rId6"/>
    <p:sldId id="298" r:id="rId7"/>
    <p:sldId id="299" r:id="rId8"/>
    <p:sldId id="300" r:id="rId9"/>
    <p:sldId id="306" r:id="rId10"/>
    <p:sldId id="317" r:id="rId11"/>
    <p:sldId id="301" r:id="rId12"/>
    <p:sldId id="318" r:id="rId13"/>
    <p:sldId id="302" r:id="rId14"/>
    <p:sldId id="303" r:id="rId15"/>
    <p:sldId id="315" r:id="rId16"/>
    <p:sldId id="319" r:id="rId17"/>
    <p:sldId id="320" r:id="rId18"/>
    <p:sldId id="256" r:id="rId19"/>
    <p:sldId id="257" r:id="rId20"/>
    <p:sldId id="258" r:id="rId21"/>
    <p:sldId id="259" r:id="rId22"/>
    <p:sldId id="260" r:id="rId23"/>
    <p:sldId id="307" r:id="rId24"/>
    <p:sldId id="308" r:id="rId25"/>
    <p:sldId id="263" r:id="rId26"/>
    <p:sldId id="264" r:id="rId27"/>
    <p:sldId id="309" r:id="rId28"/>
    <p:sldId id="265" r:id="rId29"/>
    <p:sldId id="311" r:id="rId30"/>
    <p:sldId id="266" r:id="rId31"/>
    <p:sldId id="267" r:id="rId32"/>
    <p:sldId id="304" r:id="rId33"/>
    <p:sldId id="270" r:id="rId34"/>
    <p:sldId id="271" r:id="rId35"/>
    <p:sldId id="274" r:id="rId36"/>
    <p:sldId id="273" r:id="rId37"/>
    <p:sldId id="275" r:id="rId38"/>
    <p:sldId id="276" r:id="rId39"/>
    <p:sldId id="277" r:id="rId40"/>
    <p:sldId id="278" r:id="rId41"/>
    <p:sldId id="279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313" r:id="rId51"/>
    <p:sldId id="314" r:id="rId52"/>
    <p:sldId id="289" r:id="rId53"/>
    <p:sldId id="290" r:id="rId54"/>
    <p:sldId id="291" r:id="rId55"/>
    <p:sldId id="292" r:id="rId56"/>
    <p:sldId id="293" r:id="rId57"/>
    <p:sldId id="294" r:id="rId58"/>
  </p:sldIdLst>
  <p:sldSz cx="9144000" cy="5143500" type="screen16x9"/>
  <p:notesSz cx="9144000" cy="6858000"/>
  <p:defaultTextStyle>
    <a:defPPr>
      <a:defRPr lang="ru-RU"/>
    </a:defPPr>
    <a:lvl1pPr marL="0" algn="l" defTabSz="779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580" algn="l" defTabSz="779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162" algn="l" defTabSz="779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743" algn="l" defTabSz="779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324" algn="l" defTabSz="779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7905" algn="l" defTabSz="779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487" algn="l" defTabSz="779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068" algn="l" defTabSz="779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6648" algn="l" defTabSz="779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3" autoAdjust="0"/>
    <p:restoredTop sz="94607" autoAdjust="0"/>
  </p:normalViewPr>
  <p:slideViewPr>
    <p:cSldViewPr>
      <p:cViewPr varScale="1">
        <p:scale>
          <a:sx n="56" d="100"/>
          <a:sy n="56" d="100"/>
        </p:scale>
        <p:origin x="132" y="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2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/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1.8534691104048794E-3"/>
                  <c:y val="0.3312355503578474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88557878440448"/>
                      <c:h val="0.2083752030013488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2015-2016</c:v>
                </c:pt>
                <c:pt idx="1">
                  <c:v>2016-2017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17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32188144"/>
        <c:axId val="232188536"/>
      </c:barChart>
      <c:catAx>
        <c:axId val="2321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2188536"/>
        <c:crosses val="autoZero"/>
        <c:auto val="1"/>
        <c:lblAlgn val="ctr"/>
        <c:lblOffset val="100"/>
        <c:noMultiLvlLbl val="0"/>
      </c:catAx>
      <c:valAx>
        <c:axId val="232188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218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4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9"/>
            <a:ext cx="7406640" cy="1314450"/>
          </a:xfrm>
        </p:spPr>
        <p:txBody>
          <a:bodyPr tIns="0"/>
          <a:lstStyle>
            <a:lvl1pPr marL="23375" indent="0" algn="l">
              <a:buNone/>
              <a:defRPr sz="23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389580" indent="0" algn="ctr">
              <a:buNone/>
            </a:lvl2pPr>
            <a:lvl3pPr marL="779162" indent="0" algn="ctr">
              <a:buNone/>
            </a:lvl3pPr>
            <a:lvl4pPr marL="1168743" indent="0" algn="ctr">
              <a:buNone/>
            </a:lvl4pPr>
            <a:lvl5pPr marL="1558324" indent="0" algn="ctr">
              <a:buNone/>
            </a:lvl5pPr>
            <a:lvl6pPr marL="1947905" indent="0" algn="ctr">
              <a:buNone/>
            </a:lvl6pPr>
            <a:lvl7pPr marL="2337487" indent="0" algn="ctr">
              <a:buNone/>
            </a:lvl7pPr>
            <a:lvl8pPr marL="2727068" indent="0" algn="ctr">
              <a:buNone/>
            </a:lvl8pPr>
            <a:lvl9pPr marL="3116648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4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7" y="100876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05981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1" y="205981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40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3" y="1950244"/>
            <a:ext cx="6400800" cy="1714500"/>
          </a:xfrm>
        </p:spPr>
        <p:txBody>
          <a:bodyPr anchor="t"/>
          <a:lstStyle>
            <a:lvl1pPr algn="l">
              <a:lnSpc>
                <a:spcPts val="3834"/>
              </a:lnSpc>
              <a:buNone/>
              <a:defRPr sz="34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3" y="800100"/>
            <a:ext cx="6400800" cy="1132284"/>
          </a:xfrm>
        </p:spPr>
        <p:txBody>
          <a:bodyPr anchor="b"/>
          <a:lstStyle>
            <a:lvl1pPr marL="15583" indent="0">
              <a:lnSpc>
                <a:spcPts val="1960"/>
              </a:lnSpc>
              <a:spcBef>
                <a:spcPts val="0"/>
              </a:spcBef>
              <a:buNone/>
              <a:defRPr sz="17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3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5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870252"/>
            <a:ext cx="8229600" cy="857250"/>
          </a:xfrm>
        </p:spPr>
        <p:txBody>
          <a:bodyPr anchor="ctr"/>
          <a:lstStyle>
            <a:lvl1pPr algn="ctr">
              <a:defRPr sz="38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54541" indent="0" algn="l">
              <a:lnSpc>
                <a:spcPct val="100000"/>
              </a:lnSpc>
              <a:spcBef>
                <a:spcPts val="85"/>
              </a:spcBef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1700" b="1"/>
            </a:lvl2pPr>
            <a:lvl3pPr>
              <a:buNone/>
              <a:defRPr sz="1500" b="1"/>
            </a:lvl3pPr>
            <a:lvl4pPr>
              <a:buNone/>
              <a:defRPr sz="1400" b="1"/>
            </a:lvl4pPr>
            <a:lvl5pPr>
              <a:buNone/>
              <a:defRPr sz="14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54541" indent="0" algn="l">
              <a:lnSpc>
                <a:spcPct val="100000"/>
              </a:lnSpc>
              <a:spcBef>
                <a:spcPts val="85"/>
              </a:spcBef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1700" b="1"/>
            </a:lvl2pPr>
            <a:lvl3pPr>
              <a:buNone/>
              <a:defRPr sz="1500" b="1"/>
            </a:lvl3pPr>
            <a:lvl4pPr>
              <a:buNone/>
              <a:defRPr sz="1400" b="1"/>
            </a:lvl4pPr>
            <a:lvl5pPr>
              <a:buNone/>
              <a:defRPr sz="14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35039" indent="-233749">
              <a:lnSpc>
                <a:spcPct val="100000"/>
              </a:lnSpc>
              <a:spcBef>
                <a:spcPts val="596"/>
              </a:spcBef>
              <a:defRPr sz="2000"/>
            </a:lvl1pPr>
            <a:lvl2pPr>
              <a:lnSpc>
                <a:spcPct val="100000"/>
              </a:lnSpc>
              <a:spcBef>
                <a:spcPts val="596"/>
              </a:spcBef>
              <a:defRPr sz="1700"/>
            </a:lvl2pPr>
            <a:lvl3pPr>
              <a:lnSpc>
                <a:spcPct val="100000"/>
              </a:lnSpc>
              <a:spcBef>
                <a:spcPts val="596"/>
              </a:spcBef>
              <a:defRPr sz="1500"/>
            </a:lvl3pPr>
            <a:lvl4pPr>
              <a:lnSpc>
                <a:spcPct val="100000"/>
              </a:lnSpc>
              <a:spcBef>
                <a:spcPts val="596"/>
              </a:spcBef>
              <a:defRPr sz="1400"/>
            </a:lvl4pPr>
            <a:lvl5pPr>
              <a:lnSpc>
                <a:spcPct val="100000"/>
              </a:lnSpc>
              <a:spcBef>
                <a:spcPts val="596"/>
              </a:spcBef>
              <a:defRPr sz="14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35039" indent="-233749">
              <a:lnSpc>
                <a:spcPct val="100000"/>
              </a:lnSpc>
              <a:spcBef>
                <a:spcPts val="596"/>
              </a:spcBef>
              <a:defRPr sz="2000"/>
            </a:lvl1pPr>
            <a:lvl2pPr>
              <a:lnSpc>
                <a:spcPct val="100000"/>
              </a:lnSpc>
              <a:spcBef>
                <a:spcPts val="596"/>
              </a:spcBef>
              <a:defRPr sz="1700"/>
            </a:lvl2pPr>
            <a:lvl3pPr>
              <a:lnSpc>
                <a:spcPct val="100000"/>
              </a:lnSpc>
              <a:spcBef>
                <a:spcPts val="596"/>
              </a:spcBef>
              <a:defRPr sz="1500"/>
            </a:lvl3pPr>
            <a:lvl4pPr>
              <a:lnSpc>
                <a:spcPct val="100000"/>
              </a:lnSpc>
              <a:spcBef>
                <a:spcPts val="596"/>
              </a:spcBef>
              <a:defRPr sz="1400"/>
            </a:lvl4pPr>
            <a:lvl5pPr>
              <a:lnSpc>
                <a:spcPct val="100000"/>
              </a:lnSpc>
              <a:spcBef>
                <a:spcPts val="596"/>
              </a:spcBef>
              <a:defRPr sz="14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5" y="0"/>
            <a:ext cx="812901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5" y="-40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1705"/>
              </a:lnSpc>
              <a:buNone/>
              <a:defRPr sz="19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38958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  <a:lvl2pPr>
              <a:buNone/>
              <a:defRPr sz="1100"/>
            </a:lvl2pPr>
            <a:lvl3pPr>
              <a:buNone/>
              <a:defRPr sz="800"/>
            </a:lvl3pPr>
            <a:lvl4pPr>
              <a:buNone/>
              <a:defRPr sz="800"/>
            </a:lvl4pPr>
            <a:lvl5pPr>
              <a:buNone/>
              <a:defRPr sz="8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7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18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77916" tIns="233749" rIns="77916" bIns="38958" rtlCol="0" anchor="t">
            <a:normAutofit/>
          </a:bodyPr>
          <a:lstStyle>
            <a:extLst/>
          </a:lstStyle>
          <a:p>
            <a:pPr marL="0" indent="-241540" algn="l" rtl="0" eaLnBrk="1" latinLnBrk="0" hangingPunct="1">
              <a:lnSpc>
                <a:spcPts val="2556"/>
              </a:lnSpc>
              <a:spcBef>
                <a:spcPts val="511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2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54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77916" tIns="233749" anchor="t"/>
          <a:lstStyle>
            <a:lvl1pPr marL="0" indent="0" algn="l" eaLnBrk="1" latinLnBrk="0" hangingPunct="1">
              <a:buNone/>
              <a:defRPr sz="27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715756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6" y="702589"/>
            <a:ext cx="649225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363"/>
              </a:lnSpc>
              <a:spcBef>
                <a:spcPts val="0"/>
              </a:spcBef>
              <a:buNone/>
              <a:defRPr sz="1200">
                <a:solidFill>
                  <a:srgbClr val="777777"/>
                </a:solidFill>
              </a:defRPr>
            </a:lvl1pPr>
            <a:lvl2pPr>
              <a:defRPr sz="11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6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8" y="15828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4" y="-40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9" y="205979"/>
            <a:ext cx="7498080" cy="857250"/>
          </a:xfrm>
          <a:prstGeom prst="rect">
            <a:avLst/>
          </a:prstGeom>
        </p:spPr>
        <p:txBody>
          <a:bodyPr lIns="77916" tIns="38958" rIns="77916" bIns="38958"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9" y="1085850"/>
            <a:ext cx="7498080" cy="3600450"/>
          </a:xfrm>
          <a:prstGeom prst="rect">
            <a:avLst/>
          </a:prstGeom>
        </p:spPr>
        <p:txBody>
          <a:bodyPr lIns="77916" tIns="38958" rIns="77916" bIns="38958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3"/>
            <a:ext cx="2133600" cy="357187"/>
          </a:xfrm>
          <a:prstGeom prst="rect">
            <a:avLst/>
          </a:prstGeom>
        </p:spPr>
        <p:txBody>
          <a:bodyPr lIns="77916" tIns="38958" rIns="77916" bIns="38958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1" y="4729163"/>
            <a:ext cx="2895600" cy="357187"/>
          </a:xfrm>
          <a:prstGeom prst="rect">
            <a:avLst/>
          </a:prstGeom>
        </p:spPr>
        <p:txBody>
          <a:bodyPr lIns="77916" tIns="38958" rIns="77916" bIns="38958" anchor="b"/>
          <a:lstStyle>
            <a:lvl1pPr eaLnBrk="1" latinLnBrk="0" hangingPunct="1">
              <a:defRPr kumimoji="0" sz="11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4729163"/>
            <a:ext cx="457200" cy="357187"/>
          </a:xfrm>
          <a:prstGeom prst="rect">
            <a:avLst/>
          </a:prstGeom>
        </p:spPr>
        <p:txBody>
          <a:bodyPr lIns="77916" tIns="38958" rIns="77916" bIns="38958" anchor="b"/>
          <a:lstStyle>
            <a:lvl1pPr algn="ctr" eaLnBrk="1" latinLnBrk="0" hangingPunct="1">
              <a:defRPr kumimoji="0" sz="11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5" y="-40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7916" tIns="38958" rIns="77916" bIns="3895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11665" indent="-241540" algn="l" rtl="0" eaLnBrk="1" latinLnBrk="0" hangingPunct="1">
        <a:lnSpc>
          <a:spcPct val="100000"/>
        </a:lnSpc>
        <a:spcBef>
          <a:spcPts val="511"/>
        </a:spcBef>
        <a:buClr>
          <a:schemeClr val="accent1"/>
        </a:buClr>
        <a:buSzPct val="80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5413" indent="-202582" algn="l" rtl="0" eaLnBrk="1" latinLnBrk="0" hangingPunct="1">
        <a:lnSpc>
          <a:spcPct val="100000"/>
        </a:lnSpc>
        <a:spcBef>
          <a:spcPts val="469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755787" indent="-194791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34995" indent="-148040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06411" indent="-155833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618" indent="-155833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464825" indent="-155833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1636241" indent="-155833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1815448" indent="-155833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895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7791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1687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583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9479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3374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7270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1166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7" y="160718"/>
            <a:ext cx="7286675" cy="1909947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3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ПУБЛИЧНЫЙ ДОКЛАД </a:t>
            </a: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3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муниципального бюджетного дошкольного образовательного учреждения «Излучинский детский сад комбинированного вида «Сказка»</a:t>
            </a: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7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за 2016 -2017 учебный год </a:t>
            </a:r>
          </a:p>
        </p:txBody>
      </p:sp>
      <p:pic>
        <p:nvPicPr>
          <p:cNvPr id="6" name="Picture 2" descr="C:\Users\ДетСад\Desktop\ОТ КАТИ\детсад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210789"/>
            <a:ext cx="5213706" cy="2932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1" y="107139"/>
            <a:ext cx="1540424" cy="107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19873" y="123478"/>
            <a:ext cx="5832647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здоровья воспитанников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2" y="-92546"/>
            <a:ext cx="3657600" cy="331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9" y="1920280"/>
            <a:ext cx="3672408" cy="3248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373003982"/>
              </p:ext>
            </p:extLst>
          </p:nvPr>
        </p:nvGraphicFramePr>
        <p:xfrm>
          <a:off x="5106432" y="1347614"/>
          <a:ext cx="3426008" cy="325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822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714349" y="910818"/>
            <a:ext cx="7786742" cy="26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lang="ru-RU" sz="2000" dirty="0" smtClean="0">
              <a:latin typeface="Arial" pitchFamily="34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714478" y="698480"/>
            <a:ext cx="7500962" cy="326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В рамках изучения уровня удовлетворенности качеством образовательных услуг показатели повысились с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97.5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% до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98.6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Высокие показатели  по критериям:</a:t>
            </a:r>
          </a:p>
          <a:p>
            <a:pPr marL="292186" indent="-292186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«Отношения участников образовательного процесса»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98,5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%</a:t>
            </a:r>
          </a:p>
          <a:p>
            <a:pPr marL="292186" indent="-292186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«Формы работы ДОУ с родителями»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98,3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%;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92186" indent="-292186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«Информированность о направлениях деятельности учреждения»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99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%,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92186" indent="-292186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«Деятельность педагогического коллектива»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98,5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700" dirty="0" smtClean="0">
              <a:latin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0" y="142858"/>
            <a:ext cx="1785918" cy="17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воспитанников</a:t>
            </a:r>
            <a:endParaRPr lang="ru-RU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21750" lvl="2" indent="-285750" algn="just">
              <a:spcBef>
                <a:spcPts val="600"/>
              </a:spcBef>
              <a:buSzPts val="1000"/>
              <a:buFont typeface="Wingdings" panose="05000000000000000000" pitchFamily="2" charset="2"/>
              <a:buChar char="v"/>
              <a:tabLst>
                <a:tab pos="180340" algn="l"/>
              </a:tabLs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круглосуточное дежурство сторожей -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вахтеров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1750" lvl="1" indent="-285750" algn="just">
              <a:spcBef>
                <a:spcPts val="60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180340" algn="l"/>
              </a:tabLs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работает «тревожная кнопка», позволяющая круглосуточно устанавливать связь с охранным предприятием ЧОП «ВИЛЛИС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1750" lvl="1" indent="-285750" algn="just">
              <a:spcBef>
                <a:spcPts val="60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180340" algn="l"/>
              </a:tabLs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подключена система дистанционной передачи сигнала о пожаре на пульт «01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1750" lvl="1" indent="-285750" algn="just">
              <a:spcBef>
                <a:spcPts val="60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180340" algn="l"/>
              </a:tabLs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исправно работают системы речевого оповещения о пожаре и пожарной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сигнализации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1750" lvl="1" indent="-285750" algn="just">
              <a:spcBef>
                <a:spcPts val="60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180340" algn="l"/>
              </a:tabLs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имеется система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видеонаблюдения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1750" lvl="1" indent="-285750" algn="just">
              <a:spcBef>
                <a:spcPts val="60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180340" algn="l"/>
              </a:tabLs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установлены поручни на ступеньках в подземном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переходе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1750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установлены пандусы для доступа в здание учреждения для людей с ограниченными возможностями.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7" y="1017976"/>
            <a:ext cx="5572164" cy="663452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28663" y="696503"/>
            <a:ext cx="7286675" cy="43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477353" y="134943"/>
            <a:ext cx="7095175" cy="243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Материально – техническое обеспечение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schemeClr val="accent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700" dirty="0" smtClean="0">
              <a:latin typeface="Arial" pitchFamily="34" charset="0"/>
            </a:endParaRPr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000101" y="870151"/>
            <a:ext cx="7500990" cy="372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Для реализации образовательного процесса имеются: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24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групповых помещения с развивающей средой, соответствующей возрастным особенностям воспитанников</a:t>
            </a:r>
            <a:endParaRPr lang="ru-RU" sz="2000" dirty="0" smtClean="0"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кабинета  педагога-психолога</a:t>
            </a:r>
            <a:endParaRPr lang="ru-RU" sz="2000" dirty="0" smtClean="0"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музыкальных зала</a:t>
            </a:r>
            <a:endParaRPr lang="ru-RU" sz="2000" dirty="0" smtClean="0"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кабинета музыкальных  руководителей</a:t>
            </a:r>
            <a:endParaRPr lang="ru-RU" sz="2000" dirty="0" smtClean="0"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кабинета учителя –логопеда</a:t>
            </a:r>
            <a:endParaRPr lang="ru-RU" sz="2000" dirty="0" smtClean="0"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физкультурных зала</a:t>
            </a:r>
            <a:endParaRPr lang="ru-RU" sz="2000" dirty="0" smtClean="0"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бассейн</a:t>
            </a:r>
            <a:endParaRPr lang="ru-RU" sz="2000" dirty="0" smtClean="0"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методических  кабинета</a:t>
            </a:r>
            <a:endParaRPr lang="ru-RU" sz="2000" dirty="0" smtClean="0">
              <a:latin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0" y="1"/>
            <a:ext cx="1405915" cy="1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160718"/>
            <a:ext cx="7053282" cy="4286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Финансовые ресурсы ДОУ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0" y="0"/>
            <a:ext cx="1300393" cy="122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285853" y="535767"/>
            <a:ext cx="7286675" cy="137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7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700" dirty="0" smtClean="0">
              <a:latin typeface="Arial" pitchFamily="34" charset="0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285853" y="2020609"/>
            <a:ext cx="7492476" cy="158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Расходы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произведенные за счет средств субсидий на выполнение государственного муниципального задания в 2017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составили </a:t>
            </a:r>
            <a:endParaRPr 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700,0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тысяч рублей, 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составляет 100 % исполнения от плана. 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7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285853" y="535767"/>
            <a:ext cx="7286675" cy="137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7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700" dirty="0" smtClean="0">
              <a:latin typeface="Arial" pitchFamily="34" charset="0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187624" y="621439"/>
            <a:ext cx="7922596" cy="38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Выплату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заработной платы сотрудникам учреждения, начислений на выплаты по оплате труда, прочие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выплаты статья 210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71339,2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тысяч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руб.</a:t>
            </a:r>
            <a:endParaRPr lang="ru-RU" sz="1800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Услуги связи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статья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221 – 103,30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тысяч рублей</a:t>
            </a:r>
            <a:endParaRPr lang="ru-RU" sz="1800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Коммунальные услуги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статья 223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5655,8,00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тысяч рублей</a:t>
            </a:r>
            <a:endParaRPr lang="ru-RU" sz="1800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Работы, услуги по содержанию имущества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статья 225 –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1751,8,00 тыс. руб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Прочие работы, услуги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статья 226 –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1139,5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тысяч рублей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Прочие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расходы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статья 290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950,0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тысяч рублей</a:t>
            </a:r>
            <a:endParaRPr lang="ru-RU" sz="1800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Приобретение основных средств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статья 310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– 1915,00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тысяч рублей</a:t>
            </a:r>
            <a:endParaRPr lang="ru-RU" sz="1800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Приобретение материальных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запасов–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2628,6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тысяч рублей</a:t>
            </a:r>
            <a:endParaRPr lang="ru-RU" sz="1800" dirty="0">
              <a:effectLst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123479"/>
            <a:ext cx="749808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направлены: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воспитанников</a:t>
            </a:r>
            <a:endParaRPr lang="ru-RU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70125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Расходование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 родительской платы за 2017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составило 9141,3 тыс. руб., из средств родительской платы приобретались исключительно продукты для обеспечения горячего питания воспитанников.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0125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 субсидий на выполнение государственного муниципального задания на эти же цели было израсходовано 330,0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тысяч рублей.</a:t>
            </a:r>
          </a:p>
          <a:p>
            <a:pPr marL="70125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родительской платы в обеспечении воспитанников питанием составила 96 %.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30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5919" y="107140"/>
            <a:ext cx="7358082" cy="1263617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Основные методические задачи </a:t>
            </a:r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на 2015 -2016 учебный год: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964396"/>
            <a:ext cx="7286708" cy="3479608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marL="292186" indent="-292186" algn="just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эффективную систему управления, ориентированной на качество предоставляемых образовательных услуг. </a:t>
            </a:r>
          </a:p>
          <a:p>
            <a:pPr marL="292186" indent="-292186" algn="just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Совершенствовать и развивать управленческие функции с учетом ФГОС.</a:t>
            </a:r>
          </a:p>
          <a:p>
            <a:pPr marL="292186" indent="-292186" algn="just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Скорректировать образовательный процесс в соответствии с ФГОС, основной  общеобразовательной программой дошкольного образования. </a:t>
            </a:r>
          </a:p>
          <a:p>
            <a:pPr marL="292186" indent="-292186" algn="just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Повышать уровень профессионального мастерства  и развитие профессиональной компетентности педагога, как  фактор повышения качества образования в условиях  перехода на ФГОС.</a:t>
            </a:r>
          </a:p>
          <a:p>
            <a:pPr marL="292186" indent="-292186" algn="just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Обеспечение деятельности ДОУ в режиме инновационного развития с учетом ФГОС с использованием современных педагогических технологий.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309772" indent="-309772" algn="just" eaLnBrk="0" hangingPunct="0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Оказание родителям практической помощи в повышении эффективности воспитания, обучения и развития детей.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1" y="0"/>
            <a:ext cx="1427845" cy="137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-1" y="0"/>
            <a:ext cx="1386380" cy="127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43043" y="107141"/>
            <a:ext cx="7276260" cy="78656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Годовые задачи на 2015-2016 учебный год</a:t>
            </a:r>
            <a:r>
              <a:rPr lang="ru-RU" sz="2300" b="1" dirty="0" smtClean="0"/>
              <a:t/>
            </a:r>
            <a:br>
              <a:rPr lang="ru-RU" sz="2300" b="1" dirty="0" smtClean="0"/>
            </a:br>
            <a:endParaRPr lang="ru-RU" sz="23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727" y="535767"/>
            <a:ext cx="7572429" cy="4156716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marL="389580" indent="-389580" algn="just">
              <a:buAutoNum type="arabicPeriod"/>
            </a:pP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700" b="1" dirty="0" err="1" smtClean="0">
                <a:latin typeface="Times New Roman" pitchFamily="18" charset="0"/>
                <a:cs typeface="Times New Roman" pitchFamily="18" charset="0"/>
              </a:rPr>
              <a:t>овершенствовать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комплексную систему оценки качества образования в контексте использования современных инновационных подходов к выбору содержания и форм организации образования, способов обучения и воспитания детей дошкольного возраста через: </a:t>
            </a:r>
          </a:p>
          <a:p>
            <a:pPr marL="389580" indent="-389580"/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92186" indent="-292186" algn="just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Разработку и внедрение эффективной системы (модели) мониторинга и контроля качества образования в ДОУ.</a:t>
            </a:r>
          </a:p>
          <a:p>
            <a:pPr marL="292186" indent="-292186" algn="just">
              <a:buFont typeface="Wingdings" pitchFamily="2" charset="2"/>
              <a:buChar char="§"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92186" indent="-292186" algn="just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Определение объектов и содержания внутренней системы оценки качества дошкольного  образования в ДОУ.</a:t>
            </a:r>
          </a:p>
          <a:p>
            <a:pPr marL="292186" indent="-292186" algn="just">
              <a:buFont typeface="Wingdings" pitchFamily="2" charset="2"/>
              <a:buChar char="§"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92186" indent="-292186" algn="just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Определение критериев и показателей внутренней оценки качества образования в ДОУ, которые будут выступать в качестве инструмента, призванного наполнить содержанием оценку и обеспечить измерение уровня достижений результатов деятельности дошкольного учреждения.</a:t>
            </a:r>
          </a:p>
          <a:p>
            <a:pPr marL="292186" indent="-292186" algn="just">
              <a:buFont typeface="Wingdings" pitchFamily="2" charset="2"/>
              <a:buChar char="§"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92186" indent="-292186" algn="just"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Совершенствование педагогического корпуса.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0" y="0"/>
            <a:ext cx="1762171" cy="122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ДетСад\Desktop\ОТ КАТИ\детсад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9" y="910818"/>
            <a:ext cx="7024736" cy="395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57325" y="160719"/>
            <a:ext cx="7286675" cy="709619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en-AU" sz="4100" dirty="0" smtClean="0">
                <a:solidFill>
                  <a:schemeClr val="accent1"/>
                </a:solidFill>
              </a:rPr>
              <a:t>http://skazka.siteedu.ru</a:t>
            </a:r>
            <a:endParaRPr lang="ru-RU" sz="31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3043" y="107142"/>
            <a:ext cx="7500957" cy="78656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Годовые задачи на 2015-2016 учебный год</a:t>
            </a:r>
            <a:r>
              <a:rPr lang="ru-RU" sz="2300" b="1" dirty="0" smtClean="0"/>
              <a:t/>
            </a:r>
            <a:br>
              <a:rPr lang="ru-RU" sz="2300" b="1" dirty="0" smtClean="0"/>
            </a:br>
            <a:endParaRPr lang="ru-RU" sz="23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482189"/>
            <a:ext cx="7286675" cy="3910495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. Совершенствовать  работу в ДОУ по художественно-эстетическому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развитию дошкольников в условиях реализации ФГОС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через: </a:t>
            </a:r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43488" indent="-243488" algn="just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ресурсное обеспечение всех участников образовательного процесса «ДОУ – Ребенок – Родитель»;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43488" indent="-243488" algn="just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интеграцию изобразительного искусства  с различными видами детской деятельности (музыка, театр, игра и т. п.);</a:t>
            </a:r>
          </a:p>
          <a:p>
            <a:pPr marL="243488" indent="-243488" algn="just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 по применению нетрадиционных форм рисования и аппликации с детьми дошкольного возраста;</a:t>
            </a:r>
          </a:p>
          <a:p>
            <a:pPr marL="243488" indent="-243488" algn="just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индивидуализацию образовательного процесса;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43488" indent="-243488" algn="just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реализацию единой линии развития музыкальных способностей ребенка в рамках сотрудничества ДОУ и детской музыкальной школы;</a:t>
            </a:r>
          </a:p>
          <a:p>
            <a:pPr marL="243488" indent="-243488" algn="just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компетентности педагогов по вопросам художественно-эстетического развития дошкольников  в условиях реализации ФГОС ДО.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1" y="0"/>
            <a:ext cx="1478746" cy="141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0" y="0"/>
            <a:ext cx="8143900" cy="104817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Педагогический совет</a:t>
            </a: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«Профессиональная компетентность педагога, как средство повышения качества образования в ДОО»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1" y="2121627"/>
            <a:ext cx="4572000" cy="309509"/>
          </a:xfrm>
          <a:prstGeom prst="rect">
            <a:avLst/>
          </a:prstGeom>
        </p:spPr>
        <p:txBody>
          <a:bodyPr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:\Для Иры\IMG_0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64395"/>
            <a:ext cx="5334039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H:\Для Иры\Педсовет декабрь 2015.JPG"/>
          <p:cNvPicPr>
            <a:picLocks noChangeAspect="1" noChangeArrowheads="1"/>
          </p:cNvPicPr>
          <p:nvPr/>
        </p:nvPicPr>
        <p:blipFill>
          <a:blip r:embed="rId3" cstate="print"/>
          <a:srcRect l="12721" t="2650" r="7773" b="6183"/>
          <a:stretch>
            <a:fillRect/>
          </a:stretch>
        </p:blipFill>
        <p:spPr bwMode="auto">
          <a:xfrm>
            <a:off x="4230870" y="1875230"/>
            <a:ext cx="4913131" cy="3168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0" y="1"/>
            <a:ext cx="8143900" cy="1663726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Коллективный просмотр</a:t>
            </a: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Тема «Развитие творчества младших дошкольников в процессе нетрадиционного рисования с участием родителей»  /4 год жизни/ </a:t>
            </a: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Воспитатель - Каримова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Гульназ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Фаритовна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4" descr="C:\Users\User\Desktop\С рабочего стола\все с телефона\Camera\P_20160322_093220.jpg"/>
          <p:cNvPicPr>
            <a:picLocks noChangeAspect="1" noChangeArrowheads="1"/>
          </p:cNvPicPr>
          <p:nvPr/>
        </p:nvPicPr>
        <p:blipFill>
          <a:blip r:embed="rId2" cstate="print"/>
          <a:srcRect l="9698" r="5927"/>
          <a:stretch>
            <a:fillRect/>
          </a:stretch>
        </p:blipFill>
        <p:spPr bwMode="auto">
          <a:xfrm>
            <a:off x="1428728" y="1446584"/>
            <a:ext cx="7393833" cy="3696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0" y="0"/>
            <a:ext cx="8143900" cy="2371612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Коллективный просмотр</a:t>
            </a: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Тема «Роль музыки в развитии эстетического и художественного восприятия пейзажной живописи с детьми старшего дошкольного возраста»</a:t>
            </a: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/7 год жизни/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Русакова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Светлана Витальевна</a:t>
            </a: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endParaRPr lang="ru-RU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5" descr="C:\Users\User\Desktop\С рабочего стола\все с телефона\Camera\P_20160324_093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32"/>
            <a:ext cx="507206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User\Desktop\С рабочего стола\все с телефона\Camera\P_20160324_095158.jpg"/>
          <p:cNvPicPr>
            <a:picLocks noChangeAspect="1" noChangeArrowheads="1"/>
          </p:cNvPicPr>
          <p:nvPr/>
        </p:nvPicPr>
        <p:blipFill>
          <a:blip r:embed="rId3" cstate="print"/>
          <a:srcRect l="3509" r="10526"/>
          <a:stretch>
            <a:fillRect/>
          </a:stretch>
        </p:blipFill>
        <p:spPr bwMode="auto">
          <a:xfrm>
            <a:off x="3929058" y="2584254"/>
            <a:ext cx="5214942" cy="2559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000364" y="1"/>
            <a:ext cx="3286148" cy="1679115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Мастер  - класс</a:t>
            </a:r>
          </a:p>
          <a:p>
            <a:pPr algn="ctr"/>
            <a:endParaRPr lang="ru-RU" sz="2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Аюпова Нурия Фрильевна, воспитатель "/>
          <p:cNvPicPr>
            <a:picLocks noChangeAspect="1" noChangeArrowheads="1"/>
          </p:cNvPicPr>
          <p:nvPr/>
        </p:nvPicPr>
        <p:blipFill>
          <a:blip r:embed="rId2"/>
          <a:srcRect b="7053"/>
          <a:stretch>
            <a:fillRect/>
          </a:stretch>
        </p:blipFill>
        <p:spPr bwMode="auto">
          <a:xfrm>
            <a:off x="179512" y="1131590"/>
            <a:ext cx="4286280" cy="293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" descr="H:\Для Иры\IMG_0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2753" y="2403423"/>
            <a:ext cx="4871248" cy="2740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00100" y="321454"/>
            <a:ext cx="8143900" cy="694230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«Нетрадиционная аппликация» 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Аюпова Нурия Фрильевна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00100" y="0"/>
            <a:ext cx="8143900" cy="1355950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Семинар - практикум</a:t>
            </a:r>
          </a:p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«Инновационные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технологии в условиях реализации ФГОС ДО»</a:t>
            </a:r>
          </a:p>
          <a:p>
            <a:pPr algn="ctr"/>
            <a:endParaRPr lang="ru-RU" sz="2300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12" name="Picture 2" descr="H:\Для Иры\IMG_0013.JPG"/>
          <p:cNvPicPr>
            <a:picLocks noChangeAspect="1" noChangeArrowheads="1"/>
          </p:cNvPicPr>
          <p:nvPr/>
        </p:nvPicPr>
        <p:blipFill>
          <a:blip r:embed="rId2" cstate="print"/>
          <a:srcRect t="13889"/>
          <a:stretch>
            <a:fillRect/>
          </a:stretch>
        </p:blipFill>
        <p:spPr bwMode="auto">
          <a:xfrm>
            <a:off x="1000101" y="910818"/>
            <a:ext cx="4357718" cy="224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:\Для Иры\Семинар-практикум по здор.JPG"/>
          <p:cNvPicPr>
            <a:picLocks noChangeAspect="1" noChangeArrowheads="1"/>
          </p:cNvPicPr>
          <p:nvPr/>
        </p:nvPicPr>
        <p:blipFill>
          <a:blip r:embed="rId3" cstate="print"/>
          <a:srcRect t="15126" b="4201"/>
          <a:stretch>
            <a:fillRect/>
          </a:stretch>
        </p:blipFill>
        <p:spPr bwMode="auto">
          <a:xfrm>
            <a:off x="2928928" y="2732487"/>
            <a:ext cx="4572032" cy="232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Занятие с логопедо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6804" y="910817"/>
            <a:ext cx="3737196" cy="220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00100" y="0"/>
            <a:ext cx="8143900" cy="2371612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Коллективный просмотр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«Использование специальных методов и приемов в системе физкультурно-оздоровительной работы, как средства оздоровления детей дошкольного возраста»</a:t>
            </a:r>
          </a:p>
          <a:p>
            <a:pPr algn="ctr"/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Шатохина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Ирина Александровна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300" dirty="0"/>
          </a:p>
        </p:txBody>
      </p:sp>
      <p:pic>
        <p:nvPicPr>
          <p:cNvPr id="12" name="Picture 2" descr="H:\Для Иры\IMG_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500181"/>
            <a:ext cx="6286544" cy="353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428861" y="3"/>
            <a:ext cx="5214974" cy="1140506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Коллективный просмотр</a:t>
            </a:r>
          </a:p>
          <a:p>
            <a:pPr algn="ctr"/>
            <a:endParaRPr lang="ru-RU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300" dirty="0"/>
          </a:p>
        </p:txBody>
      </p:sp>
      <p:pic>
        <p:nvPicPr>
          <p:cNvPr id="13" name="Picture 3" descr="H:\Для Иры\IMG_0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3" y="1111737"/>
            <a:ext cx="6992958" cy="393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1000100" y="375033"/>
            <a:ext cx="8143900" cy="60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«Сюжетно-игровое занятия как эффективное средство обучения плаванию и формирования </a:t>
            </a:r>
            <a:r>
              <a:rPr lang="ru-RU" sz="17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валеологической</a:t>
            </a: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культуры ребенка» </a:t>
            </a:r>
            <a:r>
              <a:rPr lang="ru-RU" sz="17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Кузьмина Светлана Николаевна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71539" y="107139"/>
            <a:ext cx="8072462" cy="432620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>
              <a:tabLst>
                <a:tab pos="194791" algn="l"/>
                <a:tab pos="324651" algn="l"/>
              </a:tabLst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«Минута славы»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8" descr="http://skazka.siteedu.ru/media/sub/242/uploads/P_20160426_173543.jpg"/>
          <p:cNvPicPr>
            <a:picLocks noChangeAspect="1" noChangeArrowheads="1"/>
          </p:cNvPicPr>
          <p:nvPr/>
        </p:nvPicPr>
        <p:blipFill>
          <a:blip r:embed="rId2" cstate="print"/>
          <a:srcRect l="20566" r="13043" b="16806"/>
          <a:stretch>
            <a:fillRect/>
          </a:stretch>
        </p:blipFill>
        <p:spPr bwMode="auto">
          <a:xfrm flipH="1">
            <a:off x="1357290" y="750082"/>
            <a:ext cx="7473163" cy="429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71539" y="107139"/>
            <a:ext cx="8072462" cy="432620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lvl="0"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Смотр-конкурс «Военной песни»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:\Для Иры\Папа, мама, я - спортивная семь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7534"/>
            <a:ext cx="5048283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Финишное фото "/>
          <p:cNvPicPr>
            <a:picLocks noChangeAspect="1" noChangeArrowheads="1"/>
          </p:cNvPicPr>
          <p:nvPr/>
        </p:nvPicPr>
        <p:blipFill>
          <a:blip r:embed="rId3"/>
          <a:srcRect b="15217"/>
          <a:stretch>
            <a:fillRect/>
          </a:stretch>
        </p:blipFill>
        <p:spPr bwMode="auto">
          <a:xfrm>
            <a:off x="4283967" y="2409730"/>
            <a:ext cx="4717157" cy="2653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Организационно-правовые документы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1" y="968161"/>
            <a:ext cx="2897144" cy="4035685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14532"/>
            <a:ext cx="2949469" cy="4108573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301" y="987420"/>
            <a:ext cx="2924388" cy="407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28794" y="3"/>
            <a:ext cx="5357851" cy="1140506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Ярмарка</a:t>
            </a:r>
          </a:p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«Осенние фантазии»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300" b="1" dirty="0"/>
          </a:p>
        </p:txBody>
      </p:sp>
      <p:pic>
        <p:nvPicPr>
          <p:cNvPr id="7" name="Picture 2" descr="H:\Для Иры\IMG_0027.JPG"/>
          <p:cNvPicPr>
            <a:picLocks noChangeAspect="1" noChangeArrowheads="1"/>
          </p:cNvPicPr>
          <p:nvPr/>
        </p:nvPicPr>
        <p:blipFill>
          <a:blip r:embed="rId2" cstate="print"/>
          <a:srcRect l="8475" t="6780" r="8475"/>
          <a:stretch>
            <a:fillRect/>
          </a:stretch>
        </p:blipFill>
        <p:spPr bwMode="auto">
          <a:xfrm>
            <a:off x="142845" y="803660"/>
            <a:ext cx="5143536" cy="3002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" descr="H:\Для Иры\IMG_0015.JPG"/>
          <p:cNvPicPr>
            <a:picLocks noChangeAspect="1" noChangeArrowheads="1"/>
          </p:cNvPicPr>
          <p:nvPr/>
        </p:nvPicPr>
        <p:blipFill>
          <a:blip r:embed="rId3" cstate="print"/>
          <a:srcRect t="8029" b="10948"/>
          <a:stretch>
            <a:fillRect/>
          </a:stretch>
        </p:blipFill>
        <p:spPr bwMode="auto">
          <a:xfrm>
            <a:off x="3923927" y="2191750"/>
            <a:ext cx="5220073" cy="2829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28862" y="0"/>
            <a:ext cx="4071966" cy="432620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«День Нептуна»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Лена\Desktop\Для итогового педсовета 2015\Для итогового педсовета 2015 -1111\фото Нептун 2015\13 мая 2015 День Нептуна группа №5\IMG_0032.JPG"/>
          <p:cNvPicPr>
            <a:picLocks noChangeAspect="1" noChangeArrowheads="1"/>
          </p:cNvPicPr>
          <p:nvPr/>
        </p:nvPicPr>
        <p:blipFill>
          <a:blip r:embed="rId2" cstate="print"/>
          <a:srcRect t="24153"/>
          <a:stretch>
            <a:fillRect/>
          </a:stretch>
        </p:blipFill>
        <p:spPr bwMode="auto">
          <a:xfrm>
            <a:off x="642910" y="428610"/>
            <a:ext cx="4286280" cy="325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Лена\Desktop\Для итогового педсовета 2015\Для итогового педсовета 2015 -1111\фото Нептун 2015\14 мая 2015 год  группа 21\IMG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234639"/>
            <a:ext cx="4957025" cy="278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85853" y="375032"/>
            <a:ext cx="7632849" cy="432620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Школа молодого педагога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4e86201c9f46505794ea4644e8303747.png"/>
          <p:cNvPicPr>
            <a:picLocks noChangeAspect="1"/>
          </p:cNvPicPr>
          <p:nvPr/>
        </p:nvPicPr>
        <p:blipFill>
          <a:blip r:embed="rId2"/>
          <a:srcRect l="14062" t="23047" r="14844" b="10156"/>
          <a:stretch>
            <a:fillRect/>
          </a:stretch>
        </p:blipFill>
        <p:spPr>
          <a:xfrm>
            <a:off x="1000101" y="910817"/>
            <a:ext cx="7983510" cy="4037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66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0" y="1"/>
            <a:ext cx="8143900" cy="694230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Итоговые интегрированные  занятия с воспитанниками 7-го года жизни для учителей начальных классов и родителей </a:t>
            </a:r>
            <a:endParaRPr lang="ru-RU" sz="2000" dirty="0"/>
          </a:p>
        </p:txBody>
      </p:sp>
      <p:pic>
        <p:nvPicPr>
          <p:cNvPr id="7" name="Picture 2" descr="G:\DSC02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785800"/>
            <a:ext cx="4573741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ДетСад\Desktop\Итоговое занятие 20 гр. фото\DSC_0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571752"/>
            <a:ext cx="4488904" cy="2474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8663" y="160718"/>
            <a:ext cx="7776864" cy="432620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«Веселые старты»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:\фОТО\фото школа\P1100680.JPG"/>
          <p:cNvPicPr>
            <a:picLocks noChangeAspect="1" noChangeArrowheads="1"/>
          </p:cNvPicPr>
          <p:nvPr/>
        </p:nvPicPr>
        <p:blipFill>
          <a:blip r:embed="rId2" cstate="print"/>
          <a:srcRect l="18033" t="8743" b="16940"/>
          <a:stretch>
            <a:fillRect/>
          </a:stretch>
        </p:blipFill>
        <p:spPr bwMode="auto">
          <a:xfrm>
            <a:off x="160704" y="642925"/>
            <a:ext cx="5750760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H:\фОТО\фото школа\P11006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625330"/>
            <a:ext cx="5504194" cy="2322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0" y="160719"/>
            <a:ext cx="8143900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Взаимодействие с районной детской библиотекой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ДетСад\Desktop\ВСЕ ФОТО\2014-2015 уч. г\Экскурсия в бибилиотеку-октябрь 2014\IMG_0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9" y="696503"/>
            <a:ext cx="4503442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ДетСад\Desktop\ВСЕ ФОТО\2014-2015 уч. г\Экскурсия в бибилиотеку-октябрь 2014\IMG_0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089543"/>
            <a:ext cx="4716018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0" y="1"/>
            <a:ext cx="8143900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Сотрудничество  с </a:t>
            </a:r>
            <a:r>
              <a:rPr lang="ru-RU" sz="2000" b="1" cap="all" dirty="0" smtClean="0">
                <a:latin typeface="Times New Roman" pitchFamily="18" charset="0"/>
                <a:cs typeface="Times New Roman" pitchFamily="18" charset="0"/>
              </a:rPr>
              <a:t> ОГИБДД  ОМВД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Нижневартовскому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району</a:t>
            </a:r>
            <a:endParaRPr lang="ru-RU" sz="2000" b="1" dirty="0"/>
          </a:p>
        </p:txBody>
      </p:sp>
      <p:pic>
        <p:nvPicPr>
          <p:cNvPr id="8" name="Picture 3" descr="H:\фОТО\Учим ПДД\20140530_100725.jpg"/>
          <p:cNvPicPr>
            <a:picLocks noChangeAspect="1" noChangeArrowheads="1"/>
          </p:cNvPicPr>
          <p:nvPr/>
        </p:nvPicPr>
        <p:blipFill>
          <a:blip r:embed="rId2" cstate="print"/>
          <a:srcRect r="20690"/>
          <a:stretch>
            <a:fillRect/>
          </a:stretch>
        </p:blipFill>
        <p:spPr bwMode="auto">
          <a:xfrm>
            <a:off x="611560" y="750081"/>
            <a:ext cx="446049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/>
          <a:stretch>
            <a:fillRect/>
          </a:stretch>
        </p:blipFill>
        <p:spPr>
          <a:xfrm>
            <a:off x="4139952" y="2502337"/>
            <a:ext cx="4824536" cy="264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0299" y="214296"/>
            <a:ext cx="4714908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Кружок «Многоликая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Югра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E:\Для доклада ФОТО\Мы счастливы, что мы вместе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771550"/>
            <a:ext cx="6912768" cy="3515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14614" y="160718"/>
            <a:ext cx="4214842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Кружок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 мастер»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Serega\Desktop\Лего\IMG_3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728" y="482189"/>
            <a:ext cx="6062334" cy="396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Serega\Desktop\Лего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540000">
            <a:off x="557668" y="495395"/>
            <a:ext cx="1531664" cy="20895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9" name="Picture 3" descr="C:\Users\Serega\Desktop\Лего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">
            <a:off x="629439" y="2717044"/>
            <a:ext cx="1497787" cy="20618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86051" y="214297"/>
            <a:ext cx="4214842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Кружок «Веснушки»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ФОТО ДНЕВНИК\0b895827e68e47198ee74cc515047758.jpg"/>
          <p:cNvPicPr>
            <a:picLocks noChangeAspect="1" noChangeArrowheads="1"/>
          </p:cNvPicPr>
          <p:nvPr/>
        </p:nvPicPr>
        <p:blipFill>
          <a:blip r:embed="rId2" cstate="print"/>
          <a:srcRect l="8654" r="4801" b="7692"/>
          <a:stretch>
            <a:fillRect/>
          </a:stretch>
        </p:blipFill>
        <p:spPr bwMode="auto">
          <a:xfrm>
            <a:off x="1785918" y="696504"/>
            <a:ext cx="6890360" cy="424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Serega\Desktop\Все к докладу\Грамоты муз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70074">
            <a:off x="410072" y="2779689"/>
            <a:ext cx="2103513" cy="2167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Serega\Desktop\Все к докладу\Грамоты муз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89272">
            <a:off x="6958658" y="3002062"/>
            <a:ext cx="1898424" cy="195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7" y="1017975"/>
            <a:ext cx="5572164" cy="663452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1" y="107139"/>
            <a:ext cx="1708017" cy="118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14480" y="321453"/>
            <a:ext cx="7200800" cy="361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2016-2017 учебном году в дошкольном учреждении функционировало </a:t>
            </a:r>
            <a:r>
              <a:rPr lang="ru-RU" sz="23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24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группы - </a:t>
            </a:r>
            <a:r>
              <a:rPr lang="ru-RU" sz="23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 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 общеразвивающей направленности  и </a:t>
            </a:r>
            <a:r>
              <a:rPr lang="ru-RU" sz="23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группы комбинированной направленности, из них: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3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2 до 3 лет 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3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группы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3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3 до 4 лет 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3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групп;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3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4 до 5 лет 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3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групп;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3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5 до 6 лет 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3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групп;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3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6 до 7 лет 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3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28927" y="107141"/>
            <a:ext cx="4357718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Кружок «Вдохновение»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Serega\Desktop\Для доклада ФОТО\Для Св. Вл. от Л.Ф\WP_20150312_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89346"/>
            <a:ext cx="7776864" cy="407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Serega\Desktop\Для доклада ФОТО\Для Св. Вл. от Л.Ф\Сочинен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40374">
            <a:off x="6708431" y="2897833"/>
            <a:ext cx="1928794" cy="205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0299" y="160719"/>
            <a:ext cx="5214974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Кружок «Волшебный мир театра»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 descr="C:\Users\Serega\Desktop\Театр кружок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24"/>
            <a:ext cx="5143536" cy="308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Serega\Desktop\Театр кружок\DSC04259.JPG"/>
          <p:cNvPicPr>
            <a:picLocks noChangeAspect="1" noChangeArrowheads="1"/>
          </p:cNvPicPr>
          <p:nvPr/>
        </p:nvPicPr>
        <p:blipFill>
          <a:blip r:embed="rId3" cstate="print"/>
          <a:srcRect t="14815"/>
          <a:stretch>
            <a:fillRect/>
          </a:stretch>
        </p:blipFill>
        <p:spPr bwMode="auto">
          <a:xfrm>
            <a:off x="5000629" y="1900862"/>
            <a:ext cx="4143372" cy="324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2" y="160719"/>
            <a:ext cx="7643866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Детско - родительский клуб «Северная звезда»</a:t>
            </a:r>
          </a:p>
        </p:txBody>
      </p:sp>
      <p:pic>
        <p:nvPicPr>
          <p:cNvPr id="7" name="Picture 1" descr="C:\Users\Serega\Desktop\Родит клубы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803660"/>
            <a:ext cx="7245447" cy="400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1" y="160719"/>
            <a:ext cx="8001056" cy="694230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Районный конкурс профессионального мастерства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«Воспитатель года 2015»</a:t>
            </a:r>
          </a:p>
        </p:txBody>
      </p:sp>
      <p:pic>
        <p:nvPicPr>
          <p:cNvPr id="7" name="Picture 2" descr="H:\Для Иры\IMG_6806.JPG"/>
          <p:cNvPicPr>
            <a:picLocks noChangeAspect="1" noChangeArrowheads="1"/>
          </p:cNvPicPr>
          <p:nvPr/>
        </p:nvPicPr>
        <p:blipFill>
          <a:blip r:embed="rId2" cstate="print"/>
          <a:srcRect l="27642" t="17742" r="37949" b="8065"/>
          <a:stretch>
            <a:fillRect/>
          </a:stretch>
        </p:blipFill>
        <p:spPr bwMode="auto">
          <a:xfrm>
            <a:off x="357158" y="910816"/>
            <a:ext cx="2971055" cy="358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" descr="H:\Для Иры\IMG_0011.JPG"/>
          <p:cNvPicPr>
            <a:picLocks noChangeAspect="1" noChangeArrowheads="1"/>
          </p:cNvPicPr>
          <p:nvPr/>
        </p:nvPicPr>
        <p:blipFill>
          <a:blip r:embed="rId3" cstate="print"/>
          <a:srcRect l="9968" t="28481" r="21677"/>
          <a:stretch>
            <a:fillRect/>
          </a:stretch>
        </p:blipFill>
        <p:spPr bwMode="auto">
          <a:xfrm>
            <a:off x="3415462" y="1059582"/>
            <a:ext cx="5728539" cy="4083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729" y="589347"/>
            <a:ext cx="7500990" cy="3879717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Оценка   рейтинга педагогов осуществлялась индикаторами оценивания в баллах по следующим критериям: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43488" indent="-243488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Повышение качества образования и престижа дошкольного учреждения.</a:t>
            </a:r>
          </a:p>
          <a:p>
            <a:pPr marL="243488" indent="-243488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условий для укрепления здоровья воспитанников.</a:t>
            </a:r>
          </a:p>
          <a:p>
            <a:pPr marL="243488" indent="-243488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Поддержка и развитие одаренных детей.</a:t>
            </a:r>
          </a:p>
          <a:p>
            <a:pPr marL="243488" indent="-243488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Кадровое обеспечение системы образования.</a:t>
            </a:r>
          </a:p>
          <a:p>
            <a:pPr marL="243488" indent="-243488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в профессиональных сообществах.</a:t>
            </a:r>
          </a:p>
          <a:p>
            <a:pPr marL="243488" indent="-243488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Обобщение и распространение опыта работы.</a:t>
            </a:r>
          </a:p>
          <a:p>
            <a:pPr marL="243488" indent="-243488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Работы с родителями (законных представителей).</a:t>
            </a:r>
          </a:p>
          <a:p>
            <a:pPr marL="243488" indent="-243488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Применение развивающих технологий.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57291" y="214297"/>
            <a:ext cx="6429420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  <a:cs typeface="Times New Roman" pitchFamily="18" charset="0"/>
              </a:rPr>
              <a:t>«Лучший воспитатель года»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071935" y="729980"/>
            <a:ext cx="1602321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I </a:t>
            </a:r>
            <a:r>
              <a:rPr lang="ru-RU" sz="2000" b="1" dirty="0" smtClean="0">
                <a:latin typeface="Georgia" pitchFamily="18" charset="0"/>
                <a:cs typeface="Times New Roman" pitchFamily="18" charset="0"/>
              </a:rPr>
              <a:t>место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skazka.siteedu.ru/media/sub/242/uploads/image_(1)_zdTva4j.jpg"/>
          <p:cNvPicPr>
            <a:picLocks noChangeAspect="1" noChangeArrowheads="1"/>
          </p:cNvPicPr>
          <p:nvPr/>
        </p:nvPicPr>
        <p:blipFill>
          <a:blip r:embed="rId2"/>
          <a:srcRect l="2604" r="16666"/>
          <a:stretch>
            <a:fillRect/>
          </a:stretch>
        </p:blipFill>
        <p:spPr bwMode="auto">
          <a:xfrm>
            <a:off x="1285852" y="1178710"/>
            <a:ext cx="3357587" cy="357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://skazka.siteedu.ru/media/sub/242/uploads/IMG_9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2" y="1146852"/>
            <a:ext cx="2928957" cy="3621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71605" y="214297"/>
            <a:ext cx="6357982" cy="909674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«Лучший воспитатель года»</a:t>
            </a:r>
          </a:p>
          <a:p>
            <a:pPr algn="ct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</a:t>
            </a:r>
            <a:endParaRPr lang="ru-RU" sz="2000" dirty="0"/>
          </a:p>
        </p:txBody>
      </p:sp>
      <p:pic>
        <p:nvPicPr>
          <p:cNvPr id="7" name="Picture 2" descr="http://skazka.siteedu.ru/media/sub/242/uploads/image_nx4YQdO.jpg"/>
          <p:cNvPicPr>
            <a:picLocks noChangeAspect="1" noChangeArrowheads="1"/>
          </p:cNvPicPr>
          <p:nvPr/>
        </p:nvPicPr>
        <p:blipFill>
          <a:blip r:embed="rId2"/>
          <a:srcRect l="6797" t="21429" r="42908" b="11429"/>
          <a:stretch>
            <a:fillRect/>
          </a:stretch>
        </p:blipFill>
        <p:spPr bwMode="auto">
          <a:xfrm>
            <a:off x="1785920" y="1178710"/>
            <a:ext cx="2643206" cy="320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i500.mycdn.me/image?t=43&amp;bid=609358195732&amp;id=609358195732&amp;plc=WEB&amp;tkn=dtKmFYvEsvqEg1orcTk-H6ZBQ_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789" y="1178709"/>
            <a:ext cx="2956247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99552" y="2433251"/>
            <a:ext cx="157418" cy="309509"/>
          </a:xfrm>
          <a:prstGeom prst="rect">
            <a:avLst/>
          </a:prstGeom>
        </p:spPr>
        <p:txBody>
          <a:bodyPr wrap="none" lIns="77916" tIns="38958" rIns="77916" bIns="38958">
            <a:spAutoFit/>
          </a:bodyPr>
          <a:lstStyle/>
          <a:p>
            <a:pPr algn="ctr"/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1" y="267876"/>
            <a:ext cx="7000924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«Лучший воспитатель года»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86117" y="803660"/>
            <a:ext cx="1837381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skazka.siteedu.ru/media/sub/242/uploads/Kuznetsova_N.V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857238"/>
            <a:ext cx="2111626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H:\Для Иры\IMG_0192.jpg"/>
          <p:cNvPicPr>
            <a:picLocks noChangeAspect="1" noChangeArrowheads="1"/>
          </p:cNvPicPr>
          <p:nvPr/>
        </p:nvPicPr>
        <p:blipFill>
          <a:blip r:embed="rId3" cstate="print"/>
          <a:srcRect l="8998" r="3275"/>
          <a:stretch>
            <a:fillRect/>
          </a:stretch>
        </p:blipFill>
        <p:spPr bwMode="auto">
          <a:xfrm>
            <a:off x="3286117" y="1446602"/>
            <a:ext cx="2357454" cy="278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http://skazka.siteedu.ru/media/sub/242/uploads/Sarbaeva_Yamilya_Mavlyutovna.jpg"/>
          <p:cNvPicPr>
            <a:picLocks noChangeAspect="1" noChangeArrowheads="1"/>
          </p:cNvPicPr>
          <p:nvPr/>
        </p:nvPicPr>
        <p:blipFill>
          <a:blip r:embed="rId4" cstate="print"/>
          <a:srcRect t="8834" b="13869"/>
          <a:stretch>
            <a:fillRect/>
          </a:stretch>
        </p:blipFill>
        <p:spPr bwMode="auto">
          <a:xfrm flipH="1">
            <a:off x="6429388" y="2143121"/>
            <a:ext cx="2571770" cy="2688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729" y="160719"/>
            <a:ext cx="7000924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  <a:cs typeface="Times New Roman" pitchFamily="18" charset="0"/>
              </a:rPr>
              <a:t>«Лучшие специалисты ДОУ»</a:t>
            </a:r>
          </a:p>
        </p:txBody>
      </p:sp>
      <p:pic>
        <p:nvPicPr>
          <p:cNvPr id="7" name="Picture 5" descr="http://skazka.siteedu.ru/media/sub/242/uploads/image_(1)_GGMemlN.jpg"/>
          <p:cNvPicPr>
            <a:picLocks noChangeAspect="1" noChangeArrowheads="1"/>
          </p:cNvPicPr>
          <p:nvPr/>
        </p:nvPicPr>
        <p:blipFill>
          <a:blip r:embed="rId2" cstate="print"/>
          <a:srcRect l="12698" t="23810" r="7937"/>
          <a:stretch>
            <a:fillRect/>
          </a:stretch>
        </p:blipFill>
        <p:spPr bwMode="auto">
          <a:xfrm>
            <a:off x="571473" y="535768"/>
            <a:ext cx="2000264" cy="227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Documents and Settings\Admin\Рабочий стол\Передр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7" y="2411015"/>
            <a:ext cx="2000264" cy="239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Documents and Settings\Admin\Рабочий стол\Абдульмяно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535768"/>
            <a:ext cx="1928826" cy="2361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ttp://skazka.siteedu.ru/media/sub/242/uploads/IMG_0113_B0OpC32.JPG"/>
          <p:cNvPicPr>
            <a:picLocks noChangeAspect="1" noChangeArrowheads="1"/>
          </p:cNvPicPr>
          <p:nvPr/>
        </p:nvPicPr>
        <p:blipFill>
          <a:blip r:embed="rId5" cstate="print"/>
          <a:srcRect l="18072" t="8032" r="27710"/>
          <a:stretch>
            <a:fillRect/>
          </a:stretch>
        </p:blipFill>
        <p:spPr bwMode="auto">
          <a:xfrm>
            <a:off x="6858018" y="2303858"/>
            <a:ext cx="1928827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57423" y="1"/>
            <a:ext cx="5643602" cy="694230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«Лучшая группа года»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1-е место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748611"/>
            <a:ext cx="3643339" cy="1002007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№ 12  </a:t>
            </a:r>
          </a:p>
          <a:p>
            <a:pPr algn="ctr" eaLnBrk="0" hangingPunct="0">
              <a:tabLst>
                <a:tab pos="1363534" algn="l"/>
              </a:tabLst>
            </a:pP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tabLst>
                <a:tab pos="1363534" algn="l"/>
              </a:tabLst>
            </a:pP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Ханова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Фидалия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Вафеевна</a:t>
            </a: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1363534" algn="l"/>
              </a:tabLst>
            </a:pP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Кабирова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Лилия </a:t>
            </a: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Габбасовна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750082"/>
            <a:ext cx="4572000" cy="1002007"/>
          </a:xfrm>
          <a:prstGeom prst="rect">
            <a:avLst/>
          </a:prstGeom>
        </p:spPr>
        <p:txBody>
          <a:bodyPr lIns="77916" tIns="38958" rIns="77916" bIns="38958">
            <a:spAutoFit/>
          </a:bodyPr>
          <a:lstStyle/>
          <a:p>
            <a:pPr algn="ctr"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№ 23 </a:t>
            </a:r>
          </a:p>
          <a:p>
            <a:pPr algn="ctr" eaLnBrk="0" hangingPunct="0">
              <a:tabLst>
                <a:tab pos="1363534" algn="l"/>
              </a:tabLs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1363534" algn="l"/>
              </a:tabLst>
            </a:pP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Тихова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Светлана Вениаминовна </a:t>
            </a:r>
          </a:p>
          <a:p>
            <a:pPr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Флегонтова Светлана Федоровна		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i500.mycdn.me/image?t=43&amp;bid=609358195732&amp;id=609358195732&amp;plc=WEB&amp;tkn=dtKmFYvEsvqEg1orcTk-H6ZBQ_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1768073"/>
            <a:ext cx="2000264" cy="1931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skazka.siteedu.ru/media/sub/242/uploads/image_nx4YQdO.jpg"/>
          <p:cNvPicPr>
            <a:picLocks noChangeAspect="1" noChangeArrowheads="1"/>
          </p:cNvPicPr>
          <p:nvPr/>
        </p:nvPicPr>
        <p:blipFill>
          <a:blip r:embed="rId3" cstate="print"/>
          <a:srcRect l="6797" t="21429" r="42908" b="11429"/>
          <a:stretch>
            <a:fillRect/>
          </a:stretch>
        </p:blipFill>
        <p:spPr bwMode="auto">
          <a:xfrm>
            <a:off x="4714877" y="1768073"/>
            <a:ext cx="1962255" cy="212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Kabirova_Liliya_Gabbasov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9" y="1768074"/>
            <a:ext cx="1786288" cy="2009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legontova_Svetlana_Fedorovna.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580" y="1768073"/>
            <a:ext cx="1809653" cy="2034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7" y="1017975"/>
            <a:ext cx="5572164" cy="663452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1" y="107139"/>
            <a:ext cx="1708017" cy="118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727" y="321453"/>
            <a:ext cx="7572429" cy="374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дошкольном учреждении воспитательно-образовательный процесс осуществляли </a:t>
            </a:r>
            <a:r>
              <a:rPr lang="ru-RU" sz="23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70</a:t>
            </a: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педагогов: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Заведующий ДОУ -1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Заместитель заведующего - 2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Педагог-психолог - 2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Руководитель по физическому воспитанию – 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Учитель-логопед – 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Музыкальный руководитель - 4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Воспитатели - 53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57423" y="1"/>
            <a:ext cx="5643602" cy="694230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«Лучшая группа года»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2-е место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3" y="750082"/>
            <a:ext cx="3643339" cy="1002007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№ 11  </a:t>
            </a:r>
          </a:p>
          <a:p>
            <a:pPr algn="ctr" eaLnBrk="0" hangingPunct="0">
              <a:tabLst>
                <a:tab pos="1363534" algn="l"/>
              </a:tabLst>
            </a:pP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Жукова Эльвира Дмитриевна </a:t>
            </a:r>
          </a:p>
          <a:p>
            <a:pPr eaLnBrk="0" hangingPunct="0">
              <a:tabLst>
                <a:tab pos="1363534" algn="l"/>
              </a:tabLst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Русакова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Светлана Витальевна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29190" y="750081"/>
            <a:ext cx="3929090" cy="1232839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№ 20 </a:t>
            </a:r>
          </a:p>
          <a:p>
            <a:pPr algn="ctr" eaLnBrk="0" hangingPunct="0">
              <a:tabLst>
                <a:tab pos="1363534" algn="l"/>
              </a:tabLs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Савчук Лариса Константиновна</a:t>
            </a:r>
          </a:p>
          <a:p>
            <a:pPr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Бочкарева Лидия Викторовна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skazka.siteedu.ru/media/sub/242/uploads/image_(1)_zdTva4j.jpg"/>
          <p:cNvPicPr>
            <a:picLocks noChangeAspect="1" noChangeArrowheads="1"/>
          </p:cNvPicPr>
          <p:nvPr/>
        </p:nvPicPr>
        <p:blipFill>
          <a:blip r:embed="rId2"/>
          <a:srcRect l="2604" r="16666"/>
          <a:stretch>
            <a:fillRect/>
          </a:stretch>
        </p:blipFill>
        <p:spPr bwMode="auto">
          <a:xfrm>
            <a:off x="1428729" y="1714494"/>
            <a:ext cx="2357454" cy="2508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http://skazka.siteedu.ru/media/sub/242/uploads/IMG_9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752144"/>
            <a:ext cx="1988554" cy="2458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57423" y="1"/>
            <a:ext cx="5643602" cy="694230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«Лучшая группа года»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3-е место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3" y="750082"/>
            <a:ext cx="4143404" cy="1002007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№ 8  </a:t>
            </a:r>
          </a:p>
          <a:p>
            <a:pPr algn="ctr" eaLnBrk="0" hangingPunct="0">
              <a:tabLst>
                <a:tab pos="1363534" algn="l"/>
              </a:tabLst>
            </a:pP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tabLst>
                <a:tab pos="1363534" algn="l"/>
              </a:tabLst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Видякина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Надежда Константиновна </a:t>
            </a:r>
          </a:p>
          <a:p>
            <a:pPr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Таланкина Светлана Витальевна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29190" y="750081"/>
            <a:ext cx="3929090" cy="1232839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№ 21</a:t>
            </a:r>
          </a:p>
          <a:p>
            <a:pPr algn="ctr" eaLnBrk="0" hangingPunct="0">
              <a:tabLst>
                <a:tab pos="1363534" algn="l"/>
              </a:tabLs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Кузнецова Надежда Владимировна </a:t>
            </a:r>
          </a:p>
          <a:p>
            <a:pPr eaLnBrk="0" hangingPunct="0">
              <a:tabLst>
                <a:tab pos="1363534" algn="l"/>
              </a:tabLst>
            </a:pP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Лискина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Эльвира Юрьевна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1363534" algn="l"/>
              </a:tabLs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skazka.siteedu.ru/media/sub/242/uploads/Kuznetsova_N.V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14639"/>
            <a:ext cx="2000264" cy="268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Vidyakina_Nadezhda_Konstantinovna.jpg"/>
          <p:cNvPicPr>
            <a:picLocks noChangeAspect="1"/>
          </p:cNvPicPr>
          <p:nvPr/>
        </p:nvPicPr>
        <p:blipFill rotWithShape="1">
          <a:blip r:embed="rId3" cstate="print"/>
          <a:srcRect l="13887"/>
          <a:stretch/>
        </p:blipFill>
        <p:spPr>
          <a:xfrm>
            <a:off x="1115616" y="1810374"/>
            <a:ext cx="2595211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4886c30774f4445a0f50f8e20055e2e.l.jpg"/>
          <p:cNvPicPr>
            <a:picLocks noChangeAspect="1"/>
          </p:cNvPicPr>
          <p:nvPr/>
        </p:nvPicPr>
        <p:blipFill>
          <a:blip r:embed="rId4"/>
          <a:srcRect l="13890" r="11110"/>
          <a:stretch>
            <a:fillRect/>
          </a:stretch>
        </p:blipFill>
        <p:spPr>
          <a:xfrm>
            <a:off x="6732240" y="1917532"/>
            <a:ext cx="2250297" cy="2518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0" y="107141"/>
            <a:ext cx="8143900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Georgia" pitchFamily="18" charset="0"/>
                <a:cs typeface="Times New Roman" pitchFamily="18" charset="0"/>
              </a:rPr>
              <a:t>Интеллектуальная игра «Что? Где? Когда?»</a:t>
            </a:r>
            <a:endParaRPr lang="ru-RU" sz="2000" dirty="0"/>
          </a:p>
        </p:txBody>
      </p:sp>
      <p:pic>
        <p:nvPicPr>
          <p:cNvPr id="7" name="Picture 2" descr="Наша команда &quot;Хорошие девчата&quot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482189"/>
            <a:ext cx="5168385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Участники игры - 2016 года,  пгт. Излучинск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015361"/>
            <a:ext cx="4714876" cy="312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28860" y="267876"/>
            <a:ext cx="5429288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Georgia" pitchFamily="18" charset="0"/>
                <a:cs typeface="Times New Roman" pitchFamily="18" charset="0"/>
              </a:rPr>
              <a:t>Фестиваль «Дружба народов»</a:t>
            </a:r>
            <a:endParaRPr lang="ru-RU" sz="2000" b="1" dirty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7" name="Picture 2" descr="H:\Для Иры\Дружба народ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3" y="964395"/>
            <a:ext cx="7679554" cy="3839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28927" y="214297"/>
            <a:ext cx="4000528" cy="38645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Georgia" pitchFamily="18" charset="0"/>
                <a:cs typeface="Times New Roman" pitchFamily="18" charset="0"/>
              </a:rPr>
              <a:t>Туристический слет</a:t>
            </a:r>
            <a:endParaRPr lang="ru-RU" sz="2000" b="1" dirty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ДетСад\Desktop\ОТ КАТИ\турслёт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589345"/>
            <a:ext cx="514923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ДетСад\Desktop\ОТ КАТИ\турслёт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920" y="2411008"/>
            <a:ext cx="5113494" cy="273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1506" y="321454"/>
            <a:ext cx="8072494" cy="3679663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>
              <a:tabLst>
                <a:tab pos="2430824" algn="l"/>
              </a:tabLst>
              <a:defRPr/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выполнении годовых задач за 2015-2016 учебный год </a:t>
            </a:r>
            <a:b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части 1 годовой задачи были получены следующие результаты:</a:t>
            </a:r>
          </a:p>
          <a:p>
            <a:pPr>
              <a:tabLst>
                <a:tab pos="2430824" algn="l"/>
              </a:tabLst>
              <a:defRPr/>
            </a:pPr>
            <a:endParaRPr lang="ru-RU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29961" indent="-229961">
              <a:buFont typeface="Wingdings" pitchFamily="2" charset="2"/>
              <a:buChar char="§"/>
              <a:tabLst>
                <a:tab pos="2430824" algn="l"/>
              </a:tabLs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Разработана и внедрена эффективная система (модели) мониторинга и контроля качества образования в ДОУ.</a:t>
            </a:r>
          </a:p>
          <a:p>
            <a:pPr marL="229961" indent="-229961">
              <a:buFont typeface="Wingdings" pitchFamily="2" charset="2"/>
              <a:buChar char="§"/>
              <a:tabLst>
                <a:tab pos="2430824" algn="l"/>
              </a:tabLs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Определены объекты и содержание внутренней системы оценки качества дошкольного  образования в ДОУ.</a:t>
            </a:r>
          </a:p>
          <a:p>
            <a:pPr marL="229961" indent="-229961">
              <a:buFont typeface="Wingdings" pitchFamily="2" charset="2"/>
              <a:buChar char="§"/>
              <a:tabLst>
                <a:tab pos="2430824" algn="l"/>
              </a:tabLs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Определены критерии и показатели внутренней оценки качества образования в ДОУ.</a:t>
            </a:r>
          </a:p>
          <a:p>
            <a:pPr marL="229961" indent="-229961">
              <a:buFont typeface="Wingdings" pitchFamily="2" charset="2"/>
              <a:buChar char="§"/>
              <a:tabLst>
                <a:tab pos="2430824" algn="l"/>
              </a:tabLs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Повышение профессиональной компетентности педагогов ДОУ через создание организационно-методических условий.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0" y="3"/>
            <a:ext cx="8143900" cy="4002828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>
              <a:tabLst>
                <a:tab pos="2430824" algn="l"/>
              </a:tabLst>
              <a:defRPr/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выполнении годовых задач за 2015-2016 учебный год </a:t>
            </a:r>
            <a:b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части 1 годовой задачи были получены следующие результаты:</a:t>
            </a:r>
          </a:p>
          <a:p>
            <a:pPr algn="ctr">
              <a:tabLst>
                <a:tab pos="2430824" algn="l"/>
              </a:tabLst>
              <a:defRPr/>
            </a:pPr>
            <a:endParaRPr lang="ru-RU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Повысилась компетентность педагогов  по взаимодействию с родителями  в вопросах художественно-эстетического развития детей.  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Реализован единый подход к воспитанию и обучению детей в семье и детском саду на основе ФГОС ДО.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Обогатился культурный опыт и личностный рост каждого ребенка,  с учетом особенностей его развития.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детей сформировались элементарные представления об изобразительных и художественных материалах, техниках изображения.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Повысился уровень доверия родителей к детскому саду, увеличится  число родителей, принимающих активное участие в мероприятиях ДОУ, занимающих активную позицию в воспитании и развитии ребенка.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Повысилась компетентность родителей в эффективности воспитания, обучения и развития детей по художественно-эстетическому развитию.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85853" y="160718"/>
            <a:ext cx="7704856" cy="909674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algn="ctr" eaLnBrk="0" hangingPunct="0">
              <a:tabLst>
                <a:tab pos="2430824" algn="l"/>
              </a:tabLst>
              <a:defRPr/>
            </a:pP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БЛАГОДАРИМ </a:t>
            </a:r>
          </a:p>
          <a:p>
            <a:pPr algn="ctr" eaLnBrk="0" hangingPunct="0">
              <a:tabLst>
                <a:tab pos="2430824" algn="l"/>
              </a:tabLst>
              <a:defRPr/>
            </a:pP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ВНИМАНИЕ И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СОТРУДНИЧЕСТВО!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orkestr.jpg"/>
          <p:cNvPicPr>
            <a:picLocks noChangeAspect="1"/>
          </p:cNvPicPr>
          <p:nvPr/>
        </p:nvPicPr>
        <p:blipFill>
          <a:blip r:embed="rId2"/>
          <a:srcRect t="10100" r="15054"/>
          <a:stretch>
            <a:fillRect/>
          </a:stretch>
        </p:blipFill>
        <p:spPr>
          <a:xfrm>
            <a:off x="1857357" y="1070392"/>
            <a:ext cx="6357983" cy="3949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7" y="1017975"/>
            <a:ext cx="5572164" cy="663452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0" y="0"/>
            <a:ext cx="1785918" cy="17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28663" y="696503"/>
            <a:ext cx="7286675" cy="43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187624" y="525034"/>
            <a:ext cx="7956377" cy="443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Кадровое обеспечение: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 образование –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62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Среднее специальное –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38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</a:t>
            </a:r>
            <a:endParaRPr lang="ru-RU" sz="2800" dirty="0" smtClean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них имеют: </a:t>
            </a:r>
            <a:endParaRPr lang="en-US" sz="2800" dirty="0" smtClean="0">
              <a:latin typeface="Arial" pitchFamily="34" charset="0"/>
            </a:endParaRPr>
          </a:p>
          <a:p>
            <a:pPr marL="292186" indent="-292186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высшую квалификационную категорию  -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% </a:t>
            </a:r>
            <a:endParaRPr lang="ru-RU" sz="2800" dirty="0" smtClean="0">
              <a:latin typeface="Arial" pitchFamily="34" charset="0"/>
            </a:endParaRPr>
          </a:p>
          <a:p>
            <a:pPr marL="292186" indent="-292186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квалификационную категорию –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38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%</a:t>
            </a:r>
            <a:endParaRPr lang="ru-RU" sz="2800" dirty="0" smtClean="0">
              <a:latin typeface="Arial" pitchFamily="34" charset="0"/>
            </a:endParaRPr>
          </a:p>
          <a:p>
            <a:pPr marL="292186" indent="-292186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оответствие занимаемой должности -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</a:t>
            </a:r>
          </a:p>
          <a:p>
            <a:pPr marL="292186" indent="-292186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Молодые педагоги – 17%</a:t>
            </a:r>
            <a:endParaRPr lang="ru-RU" sz="28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7" y="1017975"/>
            <a:ext cx="5572164" cy="663452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142845" y="41095"/>
            <a:ext cx="1836868" cy="17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28663" y="696503"/>
            <a:ext cx="7286675" cy="43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714349" y="910818"/>
            <a:ext cx="7786742" cy="26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lang="ru-RU" sz="2000" dirty="0" smtClean="0">
              <a:latin typeface="Arial" pitchFamily="34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500167" y="969789"/>
            <a:ext cx="7176859" cy="352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Стаж работы: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5 лет -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педагогов</a:t>
            </a:r>
            <a:endParaRPr lang="ru-RU" sz="3200" dirty="0" smtClean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10 лет -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педагогов</a:t>
            </a:r>
            <a:endParaRPr lang="ru-RU" sz="3200" dirty="0" smtClean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10-15 лет - </a:t>
            </a:r>
            <a:r>
              <a:rPr lang="ru-RU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педагогов</a:t>
            </a:r>
            <a:endParaRPr lang="ru-RU" sz="3200" dirty="0" smtClean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15-20 лет -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педагогов</a:t>
            </a:r>
            <a:endParaRPr lang="ru-RU" sz="3200" dirty="0" smtClean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 лет и более - </a:t>
            </a:r>
            <a:r>
              <a:rPr lang="ru-RU" sz="3200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33</a:t>
            </a:r>
            <a:r>
              <a:rPr lang="ru-RU" sz="32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педагога</a:t>
            </a:r>
            <a:endParaRPr lang="ru-RU" sz="3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7" y="1017976"/>
            <a:ext cx="5572164" cy="663452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142844" y="142858"/>
            <a:ext cx="1683170" cy="156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57325" y="428610"/>
            <a:ext cx="7286675" cy="43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331640" y="319225"/>
            <a:ext cx="7812361" cy="492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Награды педагогических работников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Нагрудный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 «Почетный работник общего образования РФ» -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1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работник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Почетное звание «Заслуженный работник образования ХМАО» -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2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работника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Грамота Министерство образования и науки – 5 работников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Грамота Департамента образования и молодежной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политики                                  ХМАО-Югра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15 работников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Губернатора – 3 работника</a:t>
            </a:r>
          </a:p>
          <a:p>
            <a:endParaRPr lang="ru-RU" sz="27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7" y="1017976"/>
            <a:ext cx="5572164" cy="663452"/>
          </a:xfrm>
          <a:prstGeom prst="rect">
            <a:avLst/>
          </a:prstGeom>
        </p:spPr>
        <p:txBody>
          <a:bodyPr wrap="square" lIns="77916" tIns="38958" rIns="77916" bIns="38958">
            <a:spAutoFit/>
          </a:bodyPr>
          <a:lstStyle/>
          <a:p>
            <a:pPr indent="229961" algn="ctr" eaLnBrk="0" hangingPunct="0">
              <a:tabLst>
                <a:tab pos="194791" algn="l"/>
                <a:tab pos="324651" algn="l"/>
              </a:tabLst>
            </a:pP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7293" r="7720" b="6440"/>
          <a:stretch/>
        </p:blipFill>
        <p:spPr bwMode="auto">
          <a:xfrm>
            <a:off x="142844" y="147836"/>
            <a:ext cx="1785949" cy="163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57325" y="428610"/>
            <a:ext cx="7286675" cy="43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2483767" y="183237"/>
            <a:ext cx="6660233" cy="297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chemeClr val="accent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Формы самоуправления МДОУ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Педагогический совет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Общее собрание коллектива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Управляющий совет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Первичная профсоюзная организация</a:t>
            </a:r>
          </a:p>
          <a:p>
            <a:pPr>
              <a:buFont typeface="Wingdings" pitchFamily="2" charset="2"/>
              <a:buChar char="§"/>
            </a:pPr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700" dirty="0" smtClean="0">
              <a:latin typeface="Arial" pitchFamily="34" charset="0"/>
            </a:endParaRPr>
          </a:p>
        </p:txBody>
      </p:sp>
      <p:pic>
        <p:nvPicPr>
          <p:cNvPr id="6" name="Рисунок 5" descr="IMG_01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551568"/>
            <a:ext cx="4588563" cy="258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875</TotalTime>
  <Words>1215</Words>
  <Application>Microsoft Office PowerPoint</Application>
  <PresentationFormat>Экран (16:9)</PresentationFormat>
  <Paragraphs>251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8" baseType="lpstr">
      <vt:lpstr>Arial</vt:lpstr>
      <vt:lpstr>Calibri</vt:lpstr>
      <vt:lpstr>Corbel</vt:lpstr>
      <vt:lpstr>Georgia</vt:lpstr>
      <vt:lpstr>Gill Sans MT</vt:lpstr>
      <vt:lpstr>Symbol</vt:lpstr>
      <vt:lpstr>Times New Roman</vt:lpstr>
      <vt:lpstr>Verdana</vt:lpstr>
      <vt:lpstr>Wingdings</vt:lpstr>
      <vt:lpstr>Wingdings 2</vt:lpstr>
      <vt:lpstr>Солнцестояние</vt:lpstr>
      <vt:lpstr>Презентация PowerPoint</vt:lpstr>
      <vt:lpstr>Презентация PowerPoint</vt:lpstr>
      <vt:lpstr>Организационно-правовые документы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Индекс здоровья воспитанников</vt:lpstr>
      <vt:lpstr>Презентация PowerPoint</vt:lpstr>
      <vt:lpstr>Безопасность воспитанников</vt:lpstr>
      <vt:lpstr>Презентация PowerPoint</vt:lpstr>
      <vt:lpstr>Финансовые ресурсы ДОУ</vt:lpstr>
      <vt:lpstr>Расходы направлены:</vt:lpstr>
      <vt:lpstr>Питание воспитанников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ДетСад</cp:lastModifiedBy>
  <cp:revision>117</cp:revision>
  <dcterms:modified xsi:type="dcterms:W3CDTF">2018-03-02T07:55:30Z</dcterms:modified>
</cp:coreProperties>
</file>