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60" r:id="rId4"/>
    <p:sldId id="261" r:id="rId5"/>
    <p:sldId id="262" r:id="rId6"/>
    <p:sldId id="263" r:id="rId7"/>
    <p:sldId id="264" r:id="rId8"/>
    <p:sldId id="265" r:id="rId9"/>
    <p:sldId id="259"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A934E"/>
    <a:srgbClr val="663300"/>
    <a:srgbClr val="7A5100"/>
    <a:srgbClr val="E1D0B1"/>
    <a:srgbClr val="8A5C00"/>
    <a:srgbClr val="996600"/>
    <a:srgbClr val="C2A0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86" y="-10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594C2DB-1B34-4D30-8A07-74AFA0F48A84}" type="datetimeFigureOut">
              <a:rPr lang="ru-RU" smtClean="0"/>
              <a:pPr/>
              <a:t>17.01.2017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C1A4F18-F5B4-4018-A5B2-B8DC31D40924}" type="slidenum">
              <a:rPr lang="ru-RU" smtClean="0"/>
              <a:pPr/>
              <a:t>‹#›</a:t>
            </a:fld>
            <a:endParaRPr lang="ru-RU"/>
          </a:p>
        </p:txBody>
      </p:sp>
    </p:spTree>
  </p:cSld>
  <p:clrMapOvr>
    <a:masterClrMapping/>
  </p:clrMapOvr>
  <p:transition spd="med">
    <p:spli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594C2DB-1B34-4D30-8A07-74AFA0F48A84}" type="datetimeFigureOut">
              <a:rPr lang="ru-RU" smtClean="0"/>
              <a:pPr/>
              <a:t>17.01.2017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C1A4F18-F5B4-4018-A5B2-B8DC31D40924}" type="slidenum">
              <a:rPr lang="ru-RU" smtClean="0"/>
              <a:pPr/>
              <a:t>‹#›</a:t>
            </a:fld>
            <a:endParaRPr lang="ru-RU"/>
          </a:p>
        </p:txBody>
      </p:sp>
    </p:spTree>
  </p:cSld>
  <p:clrMapOvr>
    <a:masterClrMapping/>
  </p:clrMapOvr>
  <p:transition spd="med">
    <p:spli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594C2DB-1B34-4D30-8A07-74AFA0F48A84}" type="datetimeFigureOut">
              <a:rPr lang="ru-RU" smtClean="0"/>
              <a:pPr/>
              <a:t>17.01.2017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C1A4F18-F5B4-4018-A5B2-B8DC31D40924}" type="slidenum">
              <a:rPr lang="ru-RU" smtClean="0"/>
              <a:pPr/>
              <a:t>‹#›</a:t>
            </a:fld>
            <a:endParaRPr lang="ru-RU"/>
          </a:p>
        </p:txBody>
      </p:sp>
    </p:spTree>
  </p:cSld>
  <p:clrMapOvr>
    <a:masterClrMapping/>
  </p:clrMapOvr>
  <p:transition spd="med">
    <p:spli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594C2DB-1B34-4D30-8A07-74AFA0F48A84}" type="datetimeFigureOut">
              <a:rPr lang="ru-RU" smtClean="0"/>
              <a:pPr/>
              <a:t>17.01.2017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C1A4F18-F5B4-4018-A5B2-B8DC31D40924}" type="slidenum">
              <a:rPr lang="ru-RU" smtClean="0"/>
              <a:pPr/>
              <a:t>‹#›</a:t>
            </a:fld>
            <a:endParaRPr lang="ru-RU"/>
          </a:p>
        </p:txBody>
      </p:sp>
    </p:spTree>
  </p:cSld>
  <p:clrMapOvr>
    <a:masterClrMapping/>
  </p:clrMapOvr>
  <p:transition spd="med">
    <p:spli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594C2DB-1B34-4D30-8A07-74AFA0F48A84}" type="datetimeFigureOut">
              <a:rPr lang="ru-RU" smtClean="0"/>
              <a:pPr/>
              <a:t>17.01.2017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C1A4F18-F5B4-4018-A5B2-B8DC31D40924}" type="slidenum">
              <a:rPr lang="ru-RU" smtClean="0"/>
              <a:pPr/>
              <a:t>‹#›</a:t>
            </a:fld>
            <a:endParaRPr lang="ru-RU"/>
          </a:p>
        </p:txBody>
      </p:sp>
    </p:spTree>
  </p:cSld>
  <p:clrMapOvr>
    <a:masterClrMapping/>
  </p:clrMapOvr>
  <p:transition spd="med">
    <p:spli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594C2DB-1B34-4D30-8A07-74AFA0F48A84}" type="datetimeFigureOut">
              <a:rPr lang="ru-RU" smtClean="0"/>
              <a:pPr/>
              <a:t>17.01.2017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C1A4F18-F5B4-4018-A5B2-B8DC31D40924}" type="slidenum">
              <a:rPr lang="ru-RU" smtClean="0"/>
              <a:pPr/>
              <a:t>‹#›</a:t>
            </a:fld>
            <a:endParaRPr lang="ru-RU"/>
          </a:p>
        </p:txBody>
      </p:sp>
    </p:spTree>
  </p:cSld>
  <p:clrMapOvr>
    <a:masterClrMapping/>
  </p:clrMapOvr>
  <p:transition spd="med">
    <p:spli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594C2DB-1B34-4D30-8A07-74AFA0F48A84}" type="datetimeFigureOut">
              <a:rPr lang="ru-RU" smtClean="0"/>
              <a:pPr/>
              <a:t>17.01.2017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C1A4F18-F5B4-4018-A5B2-B8DC31D40924}" type="slidenum">
              <a:rPr lang="ru-RU" smtClean="0"/>
              <a:pPr/>
              <a:t>‹#›</a:t>
            </a:fld>
            <a:endParaRPr lang="ru-RU"/>
          </a:p>
        </p:txBody>
      </p:sp>
    </p:spTree>
  </p:cSld>
  <p:clrMapOvr>
    <a:masterClrMapping/>
  </p:clrMapOvr>
  <p:transition spd="med">
    <p:spli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594C2DB-1B34-4D30-8A07-74AFA0F48A84}" type="datetimeFigureOut">
              <a:rPr lang="ru-RU" smtClean="0"/>
              <a:pPr/>
              <a:t>17.01.2017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C1A4F18-F5B4-4018-A5B2-B8DC31D40924}" type="slidenum">
              <a:rPr lang="ru-RU" smtClean="0"/>
              <a:pPr/>
              <a:t>‹#›</a:t>
            </a:fld>
            <a:endParaRPr lang="ru-RU"/>
          </a:p>
        </p:txBody>
      </p:sp>
    </p:spTree>
  </p:cSld>
  <p:clrMapOvr>
    <a:masterClrMapping/>
  </p:clrMapOvr>
  <p:transition spd="med">
    <p:spli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594C2DB-1B34-4D30-8A07-74AFA0F48A84}" type="datetimeFigureOut">
              <a:rPr lang="ru-RU" smtClean="0"/>
              <a:pPr/>
              <a:t>17.01.2017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C1A4F18-F5B4-4018-A5B2-B8DC31D40924}" type="slidenum">
              <a:rPr lang="ru-RU" smtClean="0"/>
              <a:pPr/>
              <a:t>‹#›</a:t>
            </a:fld>
            <a:endParaRPr lang="ru-RU"/>
          </a:p>
        </p:txBody>
      </p:sp>
    </p:spTree>
  </p:cSld>
  <p:clrMapOvr>
    <a:masterClrMapping/>
  </p:clrMapOvr>
  <p:transition spd="med">
    <p:spli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594C2DB-1B34-4D30-8A07-74AFA0F48A84}" type="datetimeFigureOut">
              <a:rPr lang="ru-RU" smtClean="0"/>
              <a:pPr/>
              <a:t>17.01.2017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C1A4F18-F5B4-4018-A5B2-B8DC31D40924}" type="slidenum">
              <a:rPr lang="ru-RU" smtClean="0"/>
              <a:pPr/>
              <a:t>‹#›</a:t>
            </a:fld>
            <a:endParaRPr lang="ru-RU"/>
          </a:p>
        </p:txBody>
      </p:sp>
    </p:spTree>
  </p:cSld>
  <p:clrMapOvr>
    <a:masterClrMapping/>
  </p:clrMapOvr>
  <p:transition spd="med">
    <p:spli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594C2DB-1B34-4D30-8A07-74AFA0F48A84}" type="datetimeFigureOut">
              <a:rPr lang="ru-RU" smtClean="0"/>
              <a:pPr/>
              <a:t>17.01.2017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C1A4F18-F5B4-4018-A5B2-B8DC31D40924}" type="slidenum">
              <a:rPr lang="ru-RU" smtClean="0"/>
              <a:pPr/>
              <a:t>‹#›</a:t>
            </a:fld>
            <a:endParaRPr lang="ru-RU"/>
          </a:p>
        </p:txBody>
      </p:sp>
    </p:spTree>
  </p:cSld>
  <p:clrMapOvr>
    <a:masterClrMapping/>
  </p:clrMapOvr>
  <p:transition spd="med">
    <p:spli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94C2DB-1B34-4D30-8A07-74AFA0F48A84}" type="datetimeFigureOut">
              <a:rPr lang="ru-RU" smtClean="0"/>
              <a:pPr/>
              <a:t>17.01.2017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1A4F18-F5B4-4018-A5B2-B8DC31D4092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spli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gif"/><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gif"/><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6.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2.gif"/><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gif"/><Relationship Id="rId1" Type="http://schemas.openxmlformats.org/officeDocument/2006/relationships/slideLayout" Target="../slideLayouts/slideLayout1.xml"/><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3" Type="http://schemas.openxmlformats.org/officeDocument/2006/relationships/hyperlink" Target="http://chess-fan.at.ua/blog/uchebnik_po_shakhmatam_urok_2_1_peshka/2011-10-18-5" TargetMode="External"/><Relationship Id="rId2" Type="http://schemas.openxmlformats.org/officeDocument/2006/relationships/image" Target="../media/image2.gif"/><Relationship Id="rId1" Type="http://schemas.openxmlformats.org/officeDocument/2006/relationships/slideLayout" Target="../slideLayouts/slideLayout1.xml"/><Relationship Id="rId6" Type="http://schemas.openxmlformats.org/officeDocument/2006/relationships/hyperlink" Target="http://iulianceausescu.files.wordpress.com/2010/05/31.jpg" TargetMode="External"/><Relationship Id="rId5" Type="http://schemas.openxmlformats.org/officeDocument/2006/relationships/hyperlink" Target="http://hronofag.ru/wp-content/uploads/2012/02/195.jpg" TargetMode="External"/><Relationship Id="rId4" Type="http://schemas.openxmlformats.org/officeDocument/2006/relationships/hyperlink" Target="http://isoveti.ru/raznoe/uchim-rebenka-pravilam-igry-v-shaxmaty.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 (700x536, 117Kb)"/>
          <p:cNvPicPr>
            <a:picLocks noChangeAspect="1" noChangeArrowheads="1"/>
          </p:cNvPicPr>
          <p:nvPr/>
        </p:nvPicPr>
        <p:blipFill>
          <a:blip r:embed="rId2"/>
          <a:srcRect t="2204" b="21301"/>
          <a:stretch>
            <a:fillRect/>
          </a:stretch>
        </p:blipFill>
        <p:spPr bwMode="auto">
          <a:xfrm>
            <a:off x="0" y="1502513"/>
            <a:ext cx="9144000" cy="5355487"/>
          </a:xfrm>
          <a:prstGeom prst="rect">
            <a:avLst/>
          </a:prstGeom>
          <a:ln>
            <a:noFill/>
          </a:ln>
          <a:effectLst>
            <a:softEdge rad="112500"/>
          </a:effectLst>
        </p:spPr>
      </p:pic>
      <p:sp>
        <p:nvSpPr>
          <p:cNvPr id="2" name="Заголовок 1"/>
          <p:cNvSpPr>
            <a:spLocks noGrp="1"/>
          </p:cNvSpPr>
          <p:nvPr>
            <p:ph type="ctrTitle"/>
          </p:nvPr>
        </p:nvSpPr>
        <p:spPr>
          <a:xfrm>
            <a:off x="642910" y="357167"/>
            <a:ext cx="7915276" cy="1000131"/>
          </a:xfrm>
          <a:prstGeom prst="roundRect">
            <a:avLst/>
          </a:prstGeom>
          <a:solidFill>
            <a:srgbClr val="BA934E"/>
          </a:solidFill>
          <a:ln>
            <a:solidFill>
              <a:srgbClr val="996600"/>
            </a:solidFill>
          </a:ln>
        </p:spPr>
        <p:txBody>
          <a:bodyPr>
            <a:noAutofit/>
            <a:scene3d>
              <a:camera prst="orthographicFront"/>
              <a:lightRig rig="threePt" dir="t"/>
            </a:scene3d>
            <a:sp3d extrusionH="57150">
              <a:bevelT h="25400" prst="softRound"/>
            </a:sp3d>
          </a:bodyPr>
          <a:lstStyle/>
          <a:p>
            <a:r>
              <a:rPr lang="ru-RU" sz="5400" b="1" dirty="0" smtClean="0">
                <a:ln>
                  <a:solidFill>
                    <a:srgbClr val="7A5100"/>
                  </a:solidFill>
                </a:ln>
                <a:solidFill>
                  <a:srgbClr val="FFFF00"/>
                </a:solidFill>
                <a:effectLst>
                  <a:glow rad="139700">
                    <a:schemeClr val="accent1">
                      <a:satMod val="175000"/>
                      <a:alpha val="40000"/>
                    </a:schemeClr>
                  </a:glow>
                  <a:innerShdw blurRad="63500" dist="50800" dir="13500000">
                    <a:prstClr val="black">
                      <a:alpha val="50000"/>
                    </a:prstClr>
                  </a:innerShdw>
                  <a:reflection blurRad="6350" stA="55000" endA="300" endPos="45500" dir="5400000" sy="-100000" algn="bl" rotWithShape="0"/>
                </a:effectLst>
              </a:rPr>
              <a:t>Шахматная школа</a:t>
            </a:r>
            <a:endParaRPr lang="ru-RU" sz="5400" b="1" dirty="0">
              <a:ln>
                <a:solidFill>
                  <a:srgbClr val="7A5100"/>
                </a:solidFill>
              </a:ln>
              <a:solidFill>
                <a:srgbClr val="FFFF00"/>
              </a:solidFill>
              <a:effectLst>
                <a:glow rad="139700">
                  <a:schemeClr val="accent1">
                    <a:satMod val="175000"/>
                    <a:alpha val="40000"/>
                  </a:schemeClr>
                </a:glow>
                <a:innerShdw blurRad="63500" dist="50800" dir="13500000">
                  <a:prstClr val="black">
                    <a:alpha val="50000"/>
                  </a:prstClr>
                </a:innerShdw>
                <a:reflection blurRad="6350" stA="55000" endA="300" endPos="45500" dir="5400000" sy="-100000" algn="bl" rotWithShape="0"/>
              </a:effectLst>
            </a:endParaRPr>
          </a:p>
        </p:txBody>
      </p:sp>
      <p:sp>
        <p:nvSpPr>
          <p:cNvPr id="3" name="Подзаголовок 2"/>
          <p:cNvSpPr>
            <a:spLocks noGrp="1"/>
          </p:cNvSpPr>
          <p:nvPr>
            <p:ph type="subTitle" idx="1"/>
          </p:nvPr>
        </p:nvSpPr>
        <p:spPr>
          <a:xfrm>
            <a:off x="1571604" y="1428736"/>
            <a:ext cx="6400800" cy="714380"/>
          </a:xfrm>
        </p:spPr>
        <p:txBody>
          <a:bodyPr/>
          <a:lstStyle/>
          <a:p>
            <a:r>
              <a:rPr lang="ru-RU" b="1" dirty="0" smtClean="0">
                <a:solidFill>
                  <a:srgbClr val="996600"/>
                </a:solidFill>
                <a:effectLst>
                  <a:outerShdw blurRad="38100" dist="38100" dir="2700000" algn="tl">
                    <a:srgbClr val="000000">
                      <a:alpha val="43137"/>
                    </a:srgbClr>
                  </a:outerShdw>
                </a:effectLst>
              </a:rPr>
              <a:t>Пешка</a:t>
            </a:r>
            <a:endParaRPr lang="ru-RU" b="1" dirty="0">
              <a:solidFill>
                <a:srgbClr val="996600"/>
              </a:solidFill>
              <a:effectLst>
                <a:outerShdw blurRad="38100" dist="38100" dir="2700000" algn="tl">
                  <a:srgbClr val="000000">
                    <a:alpha val="43137"/>
                  </a:srgbClr>
                </a:outerShdw>
              </a:effectLst>
            </a:endParaRPr>
          </a:p>
        </p:txBody>
      </p:sp>
    </p:spTree>
  </p:cSld>
  <p:clrMapOvr>
    <a:masterClrMapping/>
  </p:clrMapOvr>
  <p:transition spd="med">
    <p:spli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20" y="285728"/>
            <a:ext cx="8572560" cy="785817"/>
          </a:xfrm>
          <a:prstGeom prst="roundRect">
            <a:avLst/>
          </a:prstGeom>
          <a:gradFill flip="none" rotWithShape="1">
            <a:gsLst>
              <a:gs pos="0">
                <a:srgbClr val="C2A062"/>
              </a:gs>
              <a:gs pos="50000">
                <a:srgbClr val="BA934E">
                  <a:shade val="67500"/>
                  <a:satMod val="115000"/>
                </a:srgbClr>
              </a:gs>
              <a:gs pos="100000">
                <a:srgbClr val="BA934E">
                  <a:shade val="100000"/>
                  <a:satMod val="115000"/>
                </a:srgbClr>
              </a:gs>
            </a:gsLst>
            <a:path path="circle">
              <a:fillToRect l="50000" t="50000" r="50000" b="50000"/>
            </a:path>
            <a:tileRect/>
          </a:gradFill>
          <a:ln>
            <a:solidFill>
              <a:srgbClr val="996600"/>
            </a:solidFill>
          </a:ln>
        </p:spPr>
        <p:txBody>
          <a:bodyPr>
            <a:noAutofit/>
            <a:scene3d>
              <a:camera prst="orthographicFront"/>
              <a:lightRig rig="threePt" dir="t"/>
            </a:scene3d>
            <a:sp3d extrusionH="57150">
              <a:bevelT h="25400" prst="softRound"/>
            </a:sp3d>
          </a:bodyPr>
          <a:lstStyle/>
          <a:p>
            <a:r>
              <a:rPr lang="ru-RU" sz="4000" b="1" dirty="0" smtClean="0">
                <a:ln>
                  <a:solidFill>
                    <a:srgbClr val="7A5100"/>
                  </a:solidFill>
                </a:ln>
                <a:solidFill>
                  <a:srgbClr val="FFFF00"/>
                </a:solidFill>
                <a:effectLst>
                  <a:glow rad="101600">
                    <a:schemeClr val="accent1">
                      <a:satMod val="175000"/>
                      <a:alpha val="40000"/>
                    </a:schemeClr>
                  </a:glow>
                  <a:innerShdw blurRad="63500" dist="50800" dir="18900000">
                    <a:prstClr val="black">
                      <a:alpha val="50000"/>
                    </a:prstClr>
                  </a:innerShdw>
                </a:effectLst>
              </a:rPr>
              <a:t>Загадка</a:t>
            </a:r>
            <a:endParaRPr lang="ru-RU" sz="4000" b="1" dirty="0">
              <a:ln>
                <a:solidFill>
                  <a:srgbClr val="7A5100"/>
                </a:solidFill>
              </a:ln>
              <a:solidFill>
                <a:srgbClr val="FFFF00"/>
              </a:solidFill>
              <a:effectLst>
                <a:glow rad="101600">
                  <a:schemeClr val="accent1">
                    <a:satMod val="175000"/>
                    <a:alpha val="40000"/>
                  </a:schemeClr>
                </a:glow>
                <a:innerShdw blurRad="63500" dist="50800" dir="18900000">
                  <a:prstClr val="black">
                    <a:alpha val="50000"/>
                  </a:prstClr>
                </a:innerShdw>
              </a:effectLst>
            </a:endParaRPr>
          </a:p>
        </p:txBody>
      </p:sp>
      <p:sp>
        <p:nvSpPr>
          <p:cNvPr id="5" name="Рамка 4"/>
          <p:cNvSpPr/>
          <p:nvPr/>
        </p:nvSpPr>
        <p:spPr>
          <a:xfrm>
            <a:off x="0" y="0"/>
            <a:ext cx="9144000" cy="6858000"/>
          </a:xfrm>
          <a:prstGeom prst="frame">
            <a:avLst>
              <a:gd name="adj1" fmla="val 2817"/>
            </a:avLst>
          </a:prstGeom>
          <a:solidFill>
            <a:srgbClr val="996600">
              <a:alpha val="8078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pic>
        <p:nvPicPr>
          <p:cNvPr id="15362" name="Picture 2" descr="C:\Documents and Settings\Admin\Рабочий стол\Шахматы\Картинки\1501957ywkikh8gcb.gif"/>
          <p:cNvPicPr>
            <a:picLocks noChangeAspect="1" noChangeArrowheads="1" noCrop="1"/>
          </p:cNvPicPr>
          <p:nvPr/>
        </p:nvPicPr>
        <p:blipFill>
          <a:blip r:embed="rId2"/>
          <a:srcRect/>
          <a:stretch>
            <a:fillRect/>
          </a:stretch>
        </p:blipFill>
        <p:spPr bwMode="auto">
          <a:xfrm>
            <a:off x="285720" y="285728"/>
            <a:ext cx="1271490" cy="1071570"/>
          </a:xfrm>
          <a:prstGeom prst="rect">
            <a:avLst/>
          </a:prstGeom>
          <a:noFill/>
        </p:spPr>
      </p:pic>
      <p:sp>
        <p:nvSpPr>
          <p:cNvPr id="7" name="Rectangle 14"/>
          <p:cNvSpPr>
            <a:spLocks noChangeArrowheads="1"/>
          </p:cNvSpPr>
          <p:nvPr/>
        </p:nvSpPr>
        <p:spPr bwMode="auto">
          <a:xfrm>
            <a:off x="642910" y="1928802"/>
            <a:ext cx="5429250" cy="1569660"/>
          </a:xfrm>
          <a:prstGeom prst="rect">
            <a:avLst/>
          </a:prstGeom>
          <a:noFill/>
          <a:ln w="9525">
            <a:noFill/>
            <a:miter lim="800000"/>
            <a:headEnd/>
            <a:tailEnd/>
          </a:ln>
        </p:spPr>
        <p:txBody>
          <a:bodyPr anchor="ctr">
            <a:spAutoFit/>
          </a:bodyPr>
          <a:lstStyle/>
          <a:p>
            <a:r>
              <a:rPr lang="ru-RU" sz="2400" dirty="0">
                <a:solidFill>
                  <a:srgbClr val="663300"/>
                </a:solidFill>
                <a:latin typeface="Times New Roman" pitchFamily="18" charset="0"/>
                <a:cs typeface="Times New Roman" pitchFamily="18" charset="0"/>
              </a:rPr>
              <a:t>Кто  не  любит  прыг  да  скок ?</a:t>
            </a:r>
            <a:endParaRPr lang="ru-RU" sz="2400" dirty="0">
              <a:solidFill>
                <a:srgbClr val="663300"/>
              </a:solidFill>
            </a:endParaRPr>
          </a:p>
          <a:p>
            <a:pPr eaLnBrk="0" hangingPunct="0"/>
            <a:r>
              <a:rPr lang="ru-RU" sz="2400" dirty="0">
                <a:solidFill>
                  <a:srgbClr val="663300"/>
                </a:solidFill>
                <a:latin typeface="Times New Roman" pitchFamily="18" charset="0"/>
                <a:cs typeface="Times New Roman" pitchFamily="18" charset="0"/>
              </a:rPr>
              <a:t>Кто  ходить  привык  без  спешки </a:t>
            </a:r>
            <a:endParaRPr lang="ru-RU" sz="2400" dirty="0">
              <a:solidFill>
                <a:srgbClr val="663300"/>
              </a:solidFill>
            </a:endParaRPr>
          </a:p>
          <a:p>
            <a:pPr eaLnBrk="0" hangingPunct="0"/>
            <a:r>
              <a:rPr lang="ru-RU" sz="2400" dirty="0">
                <a:solidFill>
                  <a:srgbClr val="663300"/>
                </a:solidFill>
                <a:latin typeface="Times New Roman" pitchFamily="18" charset="0"/>
                <a:cs typeface="Times New Roman" pitchFamily="18" charset="0"/>
              </a:rPr>
              <a:t> И  берёт  </a:t>
            </a:r>
            <a:r>
              <a:rPr lang="ru-RU" sz="2400" dirty="0" smtClean="0">
                <a:solidFill>
                  <a:srgbClr val="663300"/>
                </a:solidFill>
                <a:latin typeface="Times New Roman" pitchFamily="18" charset="0"/>
                <a:cs typeface="Times New Roman" pitchFamily="18" charset="0"/>
              </a:rPr>
              <a:t>наискосок?</a:t>
            </a:r>
            <a:r>
              <a:rPr lang="ru-RU" sz="2400" dirty="0">
                <a:solidFill>
                  <a:srgbClr val="663300"/>
                </a:solidFill>
                <a:latin typeface="Times New Roman" pitchFamily="18" charset="0"/>
                <a:cs typeface="Times New Roman" pitchFamily="18" charset="0"/>
              </a:rPr>
              <a:t> </a:t>
            </a:r>
            <a:endParaRPr lang="ru-RU" sz="2400" dirty="0">
              <a:solidFill>
                <a:srgbClr val="663300"/>
              </a:solidFill>
            </a:endParaRPr>
          </a:p>
          <a:p>
            <a:pPr eaLnBrk="0" hangingPunct="0"/>
            <a:r>
              <a:rPr lang="ru-RU" sz="2400" dirty="0">
                <a:solidFill>
                  <a:srgbClr val="663300"/>
                </a:solidFill>
                <a:latin typeface="Times New Roman" pitchFamily="18" charset="0"/>
                <a:cs typeface="Times New Roman" pitchFamily="18" charset="0"/>
              </a:rPr>
              <a:t>Ну  конечно  это -…</a:t>
            </a:r>
            <a:endParaRPr lang="ru-RU" sz="2400" dirty="0">
              <a:solidFill>
                <a:srgbClr val="663300"/>
              </a:solidFill>
            </a:endParaRPr>
          </a:p>
        </p:txBody>
      </p:sp>
      <p:sp>
        <p:nvSpPr>
          <p:cNvPr id="8" name="TextBox 7"/>
          <p:cNvSpPr txBox="1"/>
          <p:nvPr/>
        </p:nvSpPr>
        <p:spPr>
          <a:xfrm>
            <a:off x="3000364" y="3500438"/>
            <a:ext cx="2857520" cy="769441"/>
          </a:xfrm>
          <a:prstGeom prst="rect">
            <a:avLst/>
          </a:prstGeom>
          <a:noFill/>
        </p:spPr>
        <p:txBody>
          <a:bodyPr wrap="square" rtlCol="0">
            <a:spAutoFit/>
          </a:bodyPr>
          <a:lstStyle/>
          <a:p>
            <a:r>
              <a:rPr lang="ru-RU" sz="4400" dirty="0" smtClean="0">
                <a:solidFill>
                  <a:srgbClr val="7A5100"/>
                </a:solidFill>
              </a:rPr>
              <a:t>пешка</a:t>
            </a:r>
            <a:endParaRPr lang="ru-RU" sz="4400" dirty="0">
              <a:solidFill>
                <a:srgbClr val="7A5100"/>
              </a:solidFill>
            </a:endParaRPr>
          </a:p>
        </p:txBody>
      </p:sp>
      <p:pic>
        <p:nvPicPr>
          <p:cNvPr id="2050" name="Picture 2" descr="http://hronofag.ru/wp-content/uploads/2012/02/195.jpg"/>
          <p:cNvPicPr>
            <a:picLocks noChangeAspect="1" noChangeArrowheads="1"/>
          </p:cNvPicPr>
          <p:nvPr/>
        </p:nvPicPr>
        <p:blipFill>
          <a:blip r:embed="rId3"/>
          <a:srcRect/>
          <a:stretch>
            <a:fillRect/>
          </a:stretch>
        </p:blipFill>
        <p:spPr bwMode="auto">
          <a:xfrm>
            <a:off x="5286380" y="1571612"/>
            <a:ext cx="3571900" cy="3083740"/>
          </a:xfrm>
          <a:prstGeom prst="rect">
            <a:avLst/>
          </a:prstGeom>
          <a:noFill/>
        </p:spPr>
      </p:pic>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par>
                                <p:cTn id="10" presetID="53" presetClass="entr" presetSubtype="0" fill="hold" nodeType="withEffect">
                                  <p:stCondLst>
                                    <p:cond delay="0"/>
                                  </p:stCondLst>
                                  <p:childTnLst>
                                    <p:set>
                                      <p:cBhvr>
                                        <p:cTn id="11" dur="1" fill="hold">
                                          <p:stCondLst>
                                            <p:cond delay="0"/>
                                          </p:stCondLst>
                                        </p:cTn>
                                        <p:tgtEl>
                                          <p:spTgt spid="2050"/>
                                        </p:tgtEl>
                                        <p:attrNameLst>
                                          <p:attrName>style.visibility</p:attrName>
                                        </p:attrNameLst>
                                      </p:cBhvr>
                                      <p:to>
                                        <p:strVal val="visible"/>
                                      </p:to>
                                    </p:set>
                                    <p:anim calcmode="lin" valueType="num">
                                      <p:cBhvr>
                                        <p:cTn id="12" dur="500" fill="hold"/>
                                        <p:tgtEl>
                                          <p:spTgt spid="2050"/>
                                        </p:tgtEl>
                                        <p:attrNameLst>
                                          <p:attrName>ppt_w</p:attrName>
                                        </p:attrNameLst>
                                      </p:cBhvr>
                                      <p:tavLst>
                                        <p:tav tm="0">
                                          <p:val>
                                            <p:fltVal val="0"/>
                                          </p:val>
                                        </p:tav>
                                        <p:tav tm="100000">
                                          <p:val>
                                            <p:strVal val="#ppt_w"/>
                                          </p:val>
                                        </p:tav>
                                      </p:tavLst>
                                    </p:anim>
                                    <p:anim calcmode="lin" valueType="num">
                                      <p:cBhvr>
                                        <p:cTn id="13" dur="500" fill="hold"/>
                                        <p:tgtEl>
                                          <p:spTgt spid="2050"/>
                                        </p:tgtEl>
                                        <p:attrNameLst>
                                          <p:attrName>ppt_h</p:attrName>
                                        </p:attrNameLst>
                                      </p:cBhvr>
                                      <p:tavLst>
                                        <p:tav tm="0">
                                          <p:val>
                                            <p:fltVal val="0"/>
                                          </p:val>
                                        </p:tav>
                                        <p:tav tm="100000">
                                          <p:val>
                                            <p:strVal val="#ppt_h"/>
                                          </p:val>
                                        </p:tav>
                                      </p:tavLst>
                                    </p:anim>
                                    <p:animEffect transition="in" filter="fade">
                                      <p:cBhvr>
                                        <p:cTn id="14"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20" y="285728"/>
            <a:ext cx="8572560" cy="785817"/>
          </a:xfrm>
          <a:prstGeom prst="roundRect">
            <a:avLst/>
          </a:prstGeom>
          <a:gradFill flip="none" rotWithShape="1">
            <a:gsLst>
              <a:gs pos="0">
                <a:srgbClr val="C2A062"/>
              </a:gs>
              <a:gs pos="50000">
                <a:srgbClr val="BA934E">
                  <a:shade val="67500"/>
                  <a:satMod val="115000"/>
                </a:srgbClr>
              </a:gs>
              <a:gs pos="100000">
                <a:srgbClr val="BA934E">
                  <a:shade val="100000"/>
                  <a:satMod val="115000"/>
                </a:srgbClr>
              </a:gs>
            </a:gsLst>
            <a:path path="circle">
              <a:fillToRect l="50000" t="50000" r="50000" b="50000"/>
            </a:path>
            <a:tileRect/>
          </a:gradFill>
          <a:ln>
            <a:solidFill>
              <a:srgbClr val="996600"/>
            </a:solidFill>
          </a:ln>
        </p:spPr>
        <p:txBody>
          <a:bodyPr>
            <a:noAutofit/>
            <a:scene3d>
              <a:camera prst="orthographicFront"/>
              <a:lightRig rig="threePt" dir="t"/>
            </a:scene3d>
            <a:sp3d extrusionH="57150">
              <a:bevelT h="25400" prst="softRound"/>
            </a:sp3d>
          </a:bodyPr>
          <a:lstStyle/>
          <a:p>
            <a:r>
              <a:rPr lang="ru-RU" sz="4000" b="1" dirty="0" smtClean="0">
                <a:ln>
                  <a:solidFill>
                    <a:srgbClr val="7A5100"/>
                  </a:solidFill>
                </a:ln>
                <a:solidFill>
                  <a:srgbClr val="FFFF00"/>
                </a:solidFill>
                <a:effectLst>
                  <a:glow rad="101600">
                    <a:schemeClr val="accent1">
                      <a:satMod val="175000"/>
                      <a:alpha val="40000"/>
                    </a:schemeClr>
                  </a:glow>
                  <a:innerShdw blurRad="63500" dist="50800" dir="18900000">
                    <a:prstClr val="black">
                      <a:alpha val="50000"/>
                    </a:prstClr>
                  </a:innerShdw>
                </a:effectLst>
              </a:rPr>
              <a:t>Пешка</a:t>
            </a:r>
            <a:endParaRPr lang="ru-RU" sz="4000" b="1" dirty="0">
              <a:ln>
                <a:solidFill>
                  <a:srgbClr val="7A5100"/>
                </a:solidFill>
              </a:ln>
              <a:solidFill>
                <a:srgbClr val="FFFF00"/>
              </a:solidFill>
              <a:effectLst>
                <a:glow rad="101600">
                  <a:schemeClr val="accent1">
                    <a:satMod val="175000"/>
                    <a:alpha val="40000"/>
                  </a:schemeClr>
                </a:glow>
                <a:innerShdw blurRad="63500" dist="50800" dir="18900000">
                  <a:prstClr val="black">
                    <a:alpha val="50000"/>
                  </a:prstClr>
                </a:innerShdw>
              </a:effectLst>
            </a:endParaRPr>
          </a:p>
        </p:txBody>
      </p:sp>
      <p:sp>
        <p:nvSpPr>
          <p:cNvPr id="5" name="Рамка 4"/>
          <p:cNvSpPr/>
          <p:nvPr/>
        </p:nvSpPr>
        <p:spPr>
          <a:xfrm>
            <a:off x="0" y="0"/>
            <a:ext cx="9144000" cy="6858000"/>
          </a:xfrm>
          <a:prstGeom prst="frame">
            <a:avLst>
              <a:gd name="adj1" fmla="val 2817"/>
            </a:avLst>
          </a:prstGeom>
          <a:solidFill>
            <a:srgbClr val="996600">
              <a:alpha val="8078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pic>
        <p:nvPicPr>
          <p:cNvPr id="15362" name="Picture 2" descr="C:\Documents and Settings\Admin\Рабочий стол\Шахматы\Картинки\1501957ywkikh8gcb.gif"/>
          <p:cNvPicPr>
            <a:picLocks noChangeAspect="1" noChangeArrowheads="1" noCrop="1"/>
          </p:cNvPicPr>
          <p:nvPr/>
        </p:nvPicPr>
        <p:blipFill>
          <a:blip r:embed="rId2"/>
          <a:srcRect/>
          <a:stretch>
            <a:fillRect/>
          </a:stretch>
        </p:blipFill>
        <p:spPr bwMode="auto">
          <a:xfrm>
            <a:off x="285720" y="285728"/>
            <a:ext cx="1271490" cy="1071570"/>
          </a:xfrm>
          <a:prstGeom prst="rect">
            <a:avLst/>
          </a:prstGeom>
          <a:noFill/>
        </p:spPr>
      </p:pic>
      <p:sp>
        <p:nvSpPr>
          <p:cNvPr id="9" name="Прямоугольник 5"/>
          <p:cNvSpPr>
            <a:spLocks noChangeArrowheads="1"/>
          </p:cNvSpPr>
          <p:nvPr/>
        </p:nvSpPr>
        <p:spPr bwMode="auto">
          <a:xfrm>
            <a:off x="285720" y="2285992"/>
            <a:ext cx="4214842" cy="5016758"/>
          </a:xfrm>
          <a:prstGeom prst="rect">
            <a:avLst/>
          </a:prstGeom>
          <a:noFill/>
          <a:ln w="9525">
            <a:noFill/>
            <a:miter lim="800000"/>
            <a:headEnd/>
            <a:tailEnd/>
          </a:ln>
        </p:spPr>
        <p:txBody>
          <a:bodyPr wrap="square">
            <a:spAutoFit/>
          </a:bodyPr>
          <a:lstStyle/>
          <a:p>
            <a:pPr algn="just"/>
            <a:r>
              <a:rPr lang="ru-RU" sz="1600" dirty="0" smtClean="0">
                <a:solidFill>
                  <a:srgbClr val="663300"/>
                </a:solidFill>
              </a:rPr>
              <a:t>Самые </a:t>
            </a:r>
            <a:r>
              <a:rPr lang="ru-RU" sz="1600" dirty="0">
                <a:solidFill>
                  <a:srgbClr val="663300"/>
                </a:solidFill>
              </a:rPr>
              <a:t>многочисленные бойцы белой и чёрной армий ровной шеренгой стоят перед другими фигурами, прикрывая их</a:t>
            </a:r>
            <a:r>
              <a:rPr lang="ru-RU" sz="1600" dirty="0" smtClean="0">
                <a:solidFill>
                  <a:srgbClr val="663300"/>
                </a:solidFill>
              </a:rPr>
              <a:t>.</a:t>
            </a:r>
            <a:r>
              <a:rPr lang="ru-RU" sz="1600" dirty="0" smtClean="0"/>
              <a:t> </a:t>
            </a:r>
          </a:p>
          <a:p>
            <a:pPr algn="just"/>
            <a:r>
              <a:rPr lang="ru-RU" sz="1600" dirty="0" smtClean="0">
                <a:solidFill>
                  <a:srgbClr val="663300"/>
                </a:solidFill>
              </a:rPr>
              <a:t>Пешки называют по имени тех фигур, которые в начале партии находятся на одинаковых с ними вертикалях. Пешки на вертикалях а и </a:t>
            </a:r>
            <a:r>
              <a:rPr lang="ru-RU" sz="1600" dirty="0" err="1" smtClean="0">
                <a:solidFill>
                  <a:srgbClr val="663300"/>
                </a:solidFill>
              </a:rPr>
              <a:t>h</a:t>
            </a:r>
            <a:r>
              <a:rPr lang="ru-RU" sz="1600" dirty="0" smtClean="0">
                <a:solidFill>
                  <a:srgbClr val="663300"/>
                </a:solidFill>
              </a:rPr>
              <a:t> называются ладейными, на вертикалях </a:t>
            </a:r>
            <a:r>
              <a:rPr lang="ru-RU" sz="1600" dirty="0" err="1" smtClean="0">
                <a:solidFill>
                  <a:srgbClr val="663300"/>
                </a:solidFill>
              </a:rPr>
              <a:t>b</a:t>
            </a:r>
            <a:r>
              <a:rPr lang="ru-RU" sz="1600" dirty="0" smtClean="0">
                <a:solidFill>
                  <a:srgbClr val="663300"/>
                </a:solidFill>
              </a:rPr>
              <a:t> и </a:t>
            </a:r>
            <a:r>
              <a:rPr lang="ru-RU" sz="1600" dirty="0" err="1" smtClean="0">
                <a:solidFill>
                  <a:srgbClr val="663300"/>
                </a:solidFill>
              </a:rPr>
              <a:t>g</a:t>
            </a:r>
            <a:r>
              <a:rPr lang="ru-RU" sz="1600" dirty="0" smtClean="0">
                <a:solidFill>
                  <a:srgbClr val="663300"/>
                </a:solidFill>
              </a:rPr>
              <a:t> — коневыми, на вертикалях с и </a:t>
            </a:r>
            <a:r>
              <a:rPr lang="ru-RU" sz="1600" dirty="0" err="1" smtClean="0">
                <a:solidFill>
                  <a:srgbClr val="663300"/>
                </a:solidFill>
              </a:rPr>
              <a:t>f</a:t>
            </a:r>
            <a:r>
              <a:rPr lang="ru-RU" sz="1600" dirty="0" smtClean="0">
                <a:solidFill>
                  <a:srgbClr val="663300"/>
                </a:solidFill>
              </a:rPr>
              <a:t> — слоновыми. На вертикали </a:t>
            </a:r>
            <a:r>
              <a:rPr lang="ru-RU" sz="1600" dirty="0" err="1" smtClean="0">
                <a:solidFill>
                  <a:srgbClr val="663300"/>
                </a:solidFill>
              </a:rPr>
              <a:t>d</a:t>
            </a:r>
            <a:r>
              <a:rPr lang="ru-RU" sz="1600" dirty="0" smtClean="0">
                <a:solidFill>
                  <a:srgbClr val="663300"/>
                </a:solidFill>
              </a:rPr>
              <a:t> стоят ферзевые пешки, а на вертикали е — королевские.</a:t>
            </a:r>
            <a:br>
              <a:rPr lang="ru-RU" sz="1600" dirty="0" smtClean="0">
                <a:solidFill>
                  <a:srgbClr val="663300"/>
                </a:solidFill>
              </a:rPr>
            </a:br>
            <a:r>
              <a:rPr lang="ru-RU" sz="1600" dirty="0" smtClean="0">
                <a:solidFill>
                  <a:srgbClr val="663300"/>
                </a:solidFill>
              </a:rPr>
              <a:t>Ферзевая и королевская пешки также называются центральными, а ладейные пешки по-другому называются крайними.</a:t>
            </a:r>
          </a:p>
          <a:p>
            <a:pPr algn="just"/>
            <a:r>
              <a:rPr lang="ru-RU" sz="1600" dirty="0" smtClean="0"/>
              <a:t/>
            </a:r>
            <a:br>
              <a:rPr lang="ru-RU" sz="1600" dirty="0" smtClean="0"/>
            </a:br>
            <a:endParaRPr lang="ru-RU" sz="1600" dirty="0" smtClean="0"/>
          </a:p>
          <a:p>
            <a:pPr algn="just"/>
            <a:endParaRPr lang="ru-RU" sz="1600" dirty="0">
              <a:solidFill>
                <a:srgbClr val="663300"/>
              </a:solidFill>
            </a:endParaRPr>
          </a:p>
        </p:txBody>
      </p:sp>
      <p:pic>
        <p:nvPicPr>
          <p:cNvPr id="10" name="Picture 2" descr="C:\Documents and Settings\Admin\Рабочий стол\41.jpg"/>
          <p:cNvPicPr>
            <a:picLocks noChangeAspect="1" noChangeArrowheads="1"/>
          </p:cNvPicPr>
          <p:nvPr/>
        </p:nvPicPr>
        <p:blipFill>
          <a:blip r:embed="rId3"/>
          <a:srcRect/>
          <a:stretch>
            <a:fillRect/>
          </a:stretch>
        </p:blipFill>
        <p:spPr bwMode="auto">
          <a:xfrm>
            <a:off x="4572000" y="2285992"/>
            <a:ext cx="4286280" cy="4200037"/>
          </a:xfrm>
          <a:prstGeom prst="rect">
            <a:avLst/>
          </a:prstGeom>
          <a:noFill/>
        </p:spPr>
      </p:pic>
      <p:sp>
        <p:nvSpPr>
          <p:cNvPr id="11" name="Прямоугольник 10"/>
          <p:cNvSpPr/>
          <p:nvPr/>
        </p:nvSpPr>
        <p:spPr>
          <a:xfrm>
            <a:off x="357158" y="1357298"/>
            <a:ext cx="8572560" cy="923330"/>
          </a:xfrm>
          <a:prstGeom prst="rect">
            <a:avLst/>
          </a:prstGeom>
        </p:spPr>
        <p:txBody>
          <a:bodyPr wrap="square">
            <a:spAutoFit/>
          </a:bodyPr>
          <a:lstStyle/>
          <a:p>
            <a:pPr algn="just"/>
            <a:r>
              <a:rPr lang="ru-RU" dirty="0" smtClean="0">
                <a:solidFill>
                  <a:srgbClr val="663300"/>
                </a:solidFill>
              </a:rPr>
              <a:t>Пешки — самые слабые воины в королевстве. Зато они очень дисциплинированные и их гораздо больше, чем остальных фигур. Под твоим началом сразу восемь пешек!</a:t>
            </a:r>
          </a:p>
        </p:txBody>
      </p:sp>
    </p:spTree>
  </p:cSld>
  <p:clrMapOvr>
    <a:masterClrMapping/>
  </p:clrMapOvr>
  <p:transition spd="med">
    <p:spli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20" y="285728"/>
            <a:ext cx="8572560" cy="785817"/>
          </a:xfrm>
          <a:prstGeom prst="roundRect">
            <a:avLst/>
          </a:prstGeom>
          <a:gradFill flip="none" rotWithShape="1">
            <a:gsLst>
              <a:gs pos="0">
                <a:srgbClr val="C2A062"/>
              </a:gs>
              <a:gs pos="50000">
                <a:srgbClr val="BA934E">
                  <a:shade val="67500"/>
                  <a:satMod val="115000"/>
                </a:srgbClr>
              </a:gs>
              <a:gs pos="100000">
                <a:srgbClr val="BA934E">
                  <a:shade val="100000"/>
                  <a:satMod val="115000"/>
                </a:srgbClr>
              </a:gs>
            </a:gsLst>
            <a:path path="circle">
              <a:fillToRect l="50000" t="50000" r="50000" b="50000"/>
            </a:path>
            <a:tileRect/>
          </a:gradFill>
          <a:ln>
            <a:solidFill>
              <a:srgbClr val="996600"/>
            </a:solidFill>
          </a:ln>
        </p:spPr>
        <p:txBody>
          <a:bodyPr>
            <a:noAutofit/>
            <a:scene3d>
              <a:camera prst="orthographicFront"/>
              <a:lightRig rig="threePt" dir="t"/>
            </a:scene3d>
            <a:sp3d extrusionH="57150">
              <a:bevelT h="25400" prst="softRound"/>
            </a:sp3d>
          </a:bodyPr>
          <a:lstStyle/>
          <a:p>
            <a:r>
              <a:rPr lang="ru-RU" sz="4000" b="1" dirty="0" smtClean="0">
                <a:ln>
                  <a:solidFill>
                    <a:srgbClr val="7A5100"/>
                  </a:solidFill>
                </a:ln>
                <a:solidFill>
                  <a:srgbClr val="FFFF00"/>
                </a:solidFill>
                <a:effectLst>
                  <a:glow rad="101600">
                    <a:schemeClr val="accent1">
                      <a:satMod val="175000"/>
                      <a:alpha val="40000"/>
                    </a:schemeClr>
                  </a:glow>
                  <a:innerShdw blurRad="63500" dist="50800" dir="18900000">
                    <a:prstClr val="black">
                      <a:alpha val="50000"/>
                    </a:prstClr>
                  </a:innerShdw>
                </a:effectLst>
              </a:rPr>
              <a:t>Как ходит пешка</a:t>
            </a:r>
            <a:endParaRPr lang="ru-RU" sz="4000" b="1" dirty="0">
              <a:ln>
                <a:solidFill>
                  <a:srgbClr val="7A5100"/>
                </a:solidFill>
              </a:ln>
              <a:solidFill>
                <a:srgbClr val="FFFF00"/>
              </a:solidFill>
              <a:effectLst>
                <a:glow rad="101600">
                  <a:schemeClr val="accent1">
                    <a:satMod val="175000"/>
                    <a:alpha val="40000"/>
                  </a:schemeClr>
                </a:glow>
                <a:innerShdw blurRad="63500" dist="50800" dir="18900000">
                  <a:prstClr val="black">
                    <a:alpha val="50000"/>
                  </a:prstClr>
                </a:innerShdw>
              </a:effectLst>
            </a:endParaRPr>
          </a:p>
        </p:txBody>
      </p:sp>
      <p:sp>
        <p:nvSpPr>
          <p:cNvPr id="5" name="Рамка 4"/>
          <p:cNvSpPr/>
          <p:nvPr/>
        </p:nvSpPr>
        <p:spPr>
          <a:xfrm>
            <a:off x="0" y="0"/>
            <a:ext cx="9144000" cy="6858000"/>
          </a:xfrm>
          <a:prstGeom prst="frame">
            <a:avLst>
              <a:gd name="adj1" fmla="val 2817"/>
            </a:avLst>
          </a:prstGeom>
          <a:solidFill>
            <a:srgbClr val="996600">
              <a:alpha val="8078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pic>
        <p:nvPicPr>
          <p:cNvPr id="15362" name="Picture 2" descr="C:\Documents and Settings\Admin\Рабочий стол\Шахматы\Картинки\1501957ywkikh8gcb.gif"/>
          <p:cNvPicPr>
            <a:picLocks noChangeAspect="1" noChangeArrowheads="1" noCrop="1"/>
          </p:cNvPicPr>
          <p:nvPr/>
        </p:nvPicPr>
        <p:blipFill>
          <a:blip r:embed="rId2"/>
          <a:srcRect/>
          <a:stretch>
            <a:fillRect/>
          </a:stretch>
        </p:blipFill>
        <p:spPr bwMode="auto">
          <a:xfrm>
            <a:off x="285720" y="285728"/>
            <a:ext cx="1271490" cy="1071570"/>
          </a:xfrm>
          <a:prstGeom prst="rect">
            <a:avLst/>
          </a:prstGeom>
          <a:noFill/>
        </p:spPr>
      </p:pic>
      <p:sp>
        <p:nvSpPr>
          <p:cNvPr id="7" name="Прямоугольник 6"/>
          <p:cNvSpPr/>
          <p:nvPr/>
        </p:nvSpPr>
        <p:spPr>
          <a:xfrm>
            <a:off x="428596" y="1500174"/>
            <a:ext cx="4572000" cy="4770537"/>
          </a:xfrm>
          <a:prstGeom prst="rect">
            <a:avLst/>
          </a:prstGeom>
        </p:spPr>
        <p:txBody>
          <a:bodyPr>
            <a:spAutoFit/>
          </a:bodyPr>
          <a:lstStyle/>
          <a:p>
            <a:pPr algn="just"/>
            <a:r>
              <a:rPr lang="ru-RU" sz="1600" dirty="0" smtClean="0">
                <a:solidFill>
                  <a:srgbClr val="663300"/>
                </a:solidFill>
              </a:rPr>
              <a:t>Пешка ходит </a:t>
            </a:r>
            <a:r>
              <a:rPr lang="ru-RU" sz="1600" b="1" dirty="0" smtClean="0">
                <a:solidFill>
                  <a:srgbClr val="663300"/>
                </a:solidFill>
              </a:rPr>
              <a:t>вперёд по вертикали на одно свободное поле перед ней</a:t>
            </a:r>
            <a:r>
              <a:rPr lang="ru-RU" sz="1600" dirty="0" smtClean="0">
                <a:solidFill>
                  <a:srgbClr val="663300"/>
                </a:solidFill>
              </a:rPr>
              <a:t>. Возвращаться назад, то есть ходить на поля сзади неё, пешка не может. Со своей исходной позиции пешка может один раз продвинуться вперёд сразу на </a:t>
            </a:r>
            <a:r>
              <a:rPr lang="ru-RU" sz="1600" b="1" dirty="0" smtClean="0">
                <a:solidFill>
                  <a:srgbClr val="663300"/>
                </a:solidFill>
              </a:rPr>
              <a:t>два поля за один ход</a:t>
            </a:r>
            <a:r>
              <a:rPr lang="ru-RU" sz="1600" dirty="0" smtClean="0">
                <a:solidFill>
                  <a:srgbClr val="663300"/>
                </a:solidFill>
              </a:rPr>
              <a:t>. Для этого нужно, чтобы эта пешка в партии ещё не двигалась и оба поля перед ней были свободны. </a:t>
            </a:r>
          </a:p>
          <a:p>
            <a:pPr algn="just"/>
            <a:r>
              <a:rPr lang="ru-RU" sz="1600" dirty="0" smtClean="0">
                <a:solidFill>
                  <a:srgbClr val="663300"/>
                </a:solidFill>
              </a:rPr>
              <a:t>Если на поле перед пешкой стоит другая фигура, пусть даже фигура противника, пешка не может делать ход — ведь она бьёт не так, как ходит. Такая пешка называется </a:t>
            </a:r>
            <a:r>
              <a:rPr lang="ru-RU" sz="1600" b="1" dirty="0" smtClean="0">
                <a:solidFill>
                  <a:srgbClr val="663300"/>
                </a:solidFill>
              </a:rPr>
              <a:t>блокированной.</a:t>
            </a:r>
            <a:r>
              <a:rPr lang="ru-RU" sz="1600" dirty="0" smtClean="0">
                <a:solidFill>
                  <a:srgbClr val="663300"/>
                </a:solidFill>
              </a:rPr>
              <a:t> Чаще всего блокируют сами себя две пешки, которые шли навстречу друг другу, но бывает, что пешка блокируется и другой, более ценной фигурой.</a:t>
            </a:r>
            <a:endParaRPr lang="ru-RU" sz="1600" dirty="0">
              <a:solidFill>
                <a:srgbClr val="663300"/>
              </a:solidFill>
            </a:endParaRPr>
          </a:p>
        </p:txBody>
      </p:sp>
      <p:pic>
        <p:nvPicPr>
          <p:cNvPr id="11" name="Picture 7" descr="http://4149661.ru/images/doshkolnoe/ds1002.jpg"/>
          <p:cNvPicPr>
            <a:picLocks noChangeAspect="1" noChangeArrowheads="1"/>
          </p:cNvPicPr>
          <p:nvPr/>
        </p:nvPicPr>
        <p:blipFill>
          <a:blip r:embed="rId3">
            <a:lum bright="12000"/>
          </a:blip>
          <a:srcRect/>
          <a:stretch>
            <a:fillRect/>
          </a:stretch>
        </p:blipFill>
        <p:spPr bwMode="auto">
          <a:xfrm>
            <a:off x="5072066" y="1643049"/>
            <a:ext cx="3786214" cy="3737059"/>
          </a:xfrm>
          <a:prstGeom prst="rect">
            <a:avLst/>
          </a:prstGeom>
          <a:noFill/>
        </p:spPr>
      </p:pic>
      <p:sp>
        <p:nvSpPr>
          <p:cNvPr id="16" name="Блок-схема: узел 15"/>
          <p:cNvSpPr/>
          <p:nvPr/>
        </p:nvSpPr>
        <p:spPr>
          <a:xfrm>
            <a:off x="7500958" y="3643314"/>
            <a:ext cx="142876" cy="142876"/>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Блок-схема: узел 16"/>
          <p:cNvSpPr/>
          <p:nvPr/>
        </p:nvSpPr>
        <p:spPr>
          <a:xfrm>
            <a:off x="6715140" y="4000504"/>
            <a:ext cx="142876" cy="142876"/>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8" name="Picture 10" descr="C:\Documents and Settings\Admin\Рабочий стол\пешка.png"/>
          <p:cNvPicPr>
            <a:picLocks noChangeAspect="1" noChangeArrowheads="1"/>
          </p:cNvPicPr>
          <p:nvPr/>
        </p:nvPicPr>
        <p:blipFill>
          <a:blip r:embed="rId4"/>
          <a:srcRect/>
          <a:stretch>
            <a:fillRect/>
          </a:stretch>
        </p:blipFill>
        <p:spPr bwMode="auto">
          <a:xfrm>
            <a:off x="6572264" y="4286256"/>
            <a:ext cx="428628" cy="428628"/>
          </a:xfrm>
          <a:prstGeom prst="rect">
            <a:avLst/>
          </a:prstGeom>
          <a:noFill/>
        </p:spPr>
      </p:pic>
      <p:pic>
        <p:nvPicPr>
          <p:cNvPr id="19" name="Picture 10" descr="C:\Documents and Settings\Admin\Рабочий стол\пешка.png"/>
          <p:cNvPicPr>
            <a:picLocks noChangeAspect="1" noChangeArrowheads="1"/>
          </p:cNvPicPr>
          <p:nvPr/>
        </p:nvPicPr>
        <p:blipFill>
          <a:blip r:embed="rId4"/>
          <a:srcRect/>
          <a:stretch>
            <a:fillRect/>
          </a:stretch>
        </p:blipFill>
        <p:spPr bwMode="auto">
          <a:xfrm>
            <a:off x="7358082" y="4286256"/>
            <a:ext cx="428628" cy="428628"/>
          </a:xfrm>
          <a:prstGeom prst="rect">
            <a:avLst/>
          </a:prstGeom>
          <a:noFill/>
        </p:spPr>
      </p:pic>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nodeType="clickEffect">
                                  <p:stCondLst>
                                    <p:cond delay="0"/>
                                  </p:stCondLst>
                                  <p:childTnLst>
                                    <p:animMotion origin="layout" path="M 2.5E-6 1.11022E-16 L 0.00191 -0.06181 " pathEditMode="relative" rAng="0" ptsTypes="AA">
                                      <p:cBhvr>
                                        <p:cTn id="6" dur="2000" fill="hold"/>
                                        <p:tgtEl>
                                          <p:spTgt spid="18"/>
                                        </p:tgtEl>
                                        <p:attrNameLst>
                                          <p:attrName>ppt_x</p:attrName>
                                          <p:attrName>ppt_y</p:attrName>
                                        </p:attrNameLst>
                                      </p:cBhvr>
                                      <p:rCtr x="100" y="-3100"/>
                                    </p:animMotion>
                                  </p:childTnLst>
                                </p:cTn>
                              </p:par>
                            </p:childTnLst>
                          </p:cTn>
                        </p:par>
                      </p:childTnLst>
                    </p:cTn>
                  </p:par>
                  <p:par>
                    <p:cTn id="7" fill="hold">
                      <p:stCondLst>
                        <p:cond delay="indefinite"/>
                      </p:stCondLst>
                      <p:childTnLst>
                        <p:par>
                          <p:cTn id="8" fill="hold">
                            <p:stCondLst>
                              <p:cond delay="0"/>
                            </p:stCondLst>
                            <p:childTnLst>
                              <p:par>
                                <p:cTn id="9" presetID="64" presetClass="path" presetSubtype="0" accel="50000" decel="50000" fill="hold" nodeType="clickEffect">
                                  <p:stCondLst>
                                    <p:cond delay="0"/>
                                  </p:stCondLst>
                                  <p:childTnLst>
                                    <p:animMotion origin="layout" path="M 5E-6 1.11022E-16 L 0.00261 -0.11435 " pathEditMode="relative" rAng="0" ptsTypes="AA">
                                      <p:cBhvr>
                                        <p:cTn id="10" dur="2000" fill="hold"/>
                                        <p:tgtEl>
                                          <p:spTgt spid="19"/>
                                        </p:tgtEl>
                                        <p:attrNameLst>
                                          <p:attrName>ppt_x</p:attrName>
                                          <p:attrName>ppt_y</p:attrName>
                                        </p:attrNameLst>
                                      </p:cBhvr>
                                      <p:rCtr x="100" y="-57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20" y="285728"/>
            <a:ext cx="8572560" cy="785817"/>
          </a:xfrm>
          <a:prstGeom prst="roundRect">
            <a:avLst/>
          </a:prstGeom>
          <a:gradFill flip="none" rotWithShape="1">
            <a:gsLst>
              <a:gs pos="0">
                <a:srgbClr val="C2A062"/>
              </a:gs>
              <a:gs pos="50000">
                <a:srgbClr val="BA934E">
                  <a:shade val="67500"/>
                  <a:satMod val="115000"/>
                </a:srgbClr>
              </a:gs>
              <a:gs pos="100000">
                <a:srgbClr val="BA934E">
                  <a:shade val="100000"/>
                  <a:satMod val="115000"/>
                </a:srgbClr>
              </a:gs>
            </a:gsLst>
            <a:path path="circle">
              <a:fillToRect l="50000" t="50000" r="50000" b="50000"/>
            </a:path>
            <a:tileRect/>
          </a:gradFill>
          <a:ln>
            <a:solidFill>
              <a:srgbClr val="996600"/>
            </a:solidFill>
          </a:ln>
        </p:spPr>
        <p:txBody>
          <a:bodyPr>
            <a:noAutofit/>
            <a:scene3d>
              <a:camera prst="orthographicFront"/>
              <a:lightRig rig="threePt" dir="t"/>
            </a:scene3d>
            <a:sp3d extrusionH="57150">
              <a:bevelT h="25400" prst="softRound"/>
            </a:sp3d>
          </a:bodyPr>
          <a:lstStyle/>
          <a:p>
            <a:r>
              <a:rPr lang="ru-RU" sz="4000" b="1" dirty="0" smtClean="0">
                <a:ln>
                  <a:solidFill>
                    <a:srgbClr val="7A5100"/>
                  </a:solidFill>
                </a:ln>
                <a:solidFill>
                  <a:srgbClr val="FFFF00"/>
                </a:solidFill>
                <a:effectLst>
                  <a:glow rad="101600">
                    <a:schemeClr val="accent1">
                      <a:satMod val="175000"/>
                      <a:alpha val="40000"/>
                    </a:schemeClr>
                  </a:glow>
                  <a:innerShdw blurRad="63500" dist="50800" dir="18900000">
                    <a:prstClr val="black">
                      <a:alpha val="50000"/>
                    </a:prstClr>
                  </a:innerShdw>
                </a:effectLst>
              </a:rPr>
              <a:t>Как бьёт пешка</a:t>
            </a:r>
            <a:endParaRPr lang="ru-RU" sz="4000" b="1" dirty="0">
              <a:ln>
                <a:solidFill>
                  <a:srgbClr val="7A5100"/>
                </a:solidFill>
              </a:ln>
              <a:solidFill>
                <a:srgbClr val="FFFF00"/>
              </a:solidFill>
              <a:effectLst>
                <a:glow rad="101600">
                  <a:schemeClr val="accent1">
                    <a:satMod val="175000"/>
                    <a:alpha val="40000"/>
                  </a:schemeClr>
                </a:glow>
                <a:innerShdw blurRad="63500" dist="50800" dir="18900000">
                  <a:prstClr val="black">
                    <a:alpha val="50000"/>
                  </a:prstClr>
                </a:innerShdw>
              </a:effectLst>
            </a:endParaRPr>
          </a:p>
        </p:txBody>
      </p:sp>
      <p:sp>
        <p:nvSpPr>
          <p:cNvPr id="5" name="Рамка 4"/>
          <p:cNvSpPr/>
          <p:nvPr/>
        </p:nvSpPr>
        <p:spPr>
          <a:xfrm>
            <a:off x="0" y="0"/>
            <a:ext cx="9144000" cy="6858000"/>
          </a:xfrm>
          <a:prstGeom prst="frame">
            <a:avLst>
              <a:gd name="adj1" fmla="val 2817"/>
            </a:avLst>
          </a:prstGeom>
          <a:solidFill>
            <a:srgbClr val="996600">
              <a:alpha val="8078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pic>
        <p:nvPicPr>
          <p:cNvPr id="15362" name="Picture 2" descr="C:\Documents and Settings\Admin\Рабочий стол\Шахматы\Картинки\1501957ywkikh8gcb.gif"/>
          <p:cNvPicPr>
            <a:picLocks noChangeAspect="1" noChangeArrowheads="1" noCrop="1"/>
          </p:cNvPicPr>
          <p:nvPr/>
        </p:nvPicPr>
        <p:blipFill>
          <a:blip r:embed="rId2"/>
          <a:srcRect/>
          <a:stretch>
            <a:fillRect/>
          </a:stretch>
        </p:blipFill>
        <p:spPr bwMode="auto">
          <a:xfrm>
            <a:off x="285720" y="285728"/>
            <a:ext cx="1271490" cy="1071570"/>
          </a:xfrm>
          <a:prstGeom prst="rect">
            <a:avLst/>
          </a:prstGeom>
          <a:noFill/>
        </p:spPr>
      </p:pic>
      <p:sp>
        <p:nvSpPr>
          <p:cNvPr id="12" name="Прямоугольник 11"/>
          <p:cNvSpPr/>
          <p:nvPr/>
        </p:nvSpPr>
        <p:spPr>
          <a:xfrm>
            <a:off x="428596" y="1571612"/>
            <a:ext cx="4500594" cy="3293209"/>
          </a:xfrm>
          <a:prstGeom prst="rect">
            <a:avLst/>
          </a:prstGeom>
        </p:spPr>
        <p:txBody>
          <a:bodyPr wrap="square">
            <a:spAutoFit/>
          </a:bodyPr>
          <a:lstStyle/>
          <a:p>
            <a:pPr algn="just"/>
            <a:r>
              <a:rPr lang="ru-RU" sz="1600" dirty="0" smtClean="0">
                <a:solidFill>
                  <a:srgbClr val="663300"/>
                </a:solidFill>
              </a:rPr>
              <a:t>Пешка — единственная фигура, которая бьёт не так, как ходит. Атаковать пешка может два поля перед ней, находящиеся на соседних с ней вертикалях. Иными словами, это два поля того же цвета, находящиеся по диагонали перед ней. Ход со взятием пешка делает вместо своего обычного хода.</a:t>
            </a:r>
            <a:r>
              <a:rPr lang="ru-RU" sz="1600" dirty="0" smtClean="0"/>
              <a:t> </a:t>
            </a:r>
          </a:p>
          <a:p>
            <a:pPr algn="just"/>
            <a:r>
              <a:rPr lang="ru-RU" sz="1600" dirty="0" smtClean="0">
                <a:solidFill>
                  <a:srgbClr val="663300"/>
                </a:solidFill>
              </a:rPr>
              <a:t>Пешка берёт фигуру, находящуюся на следующей горизонтали, но не прямо перед ней, а по </a:t>
            </a:r>
            <a:r>
              <a:rPr lang="ru-RU" sz="1600" b="1" dirty="0" smtClean="0">
                <a:solidFill>
                  <a:srgbClr val="663300"/>
                </a:solidFill>
              </a:rPr>
              <a:t>диагонали</a:t>
            </a:r>
            <a:r>
              <a:rPr lang="ru-RU" sz="1600" dirty="0" smtClean="0">
                <a:solidFill>
                  <a:srgbClr val="663300"/>
                </a:solidFill>
              </a:rPr>
              <a:t>.</a:t>
            </a:r>
          </a:p>
          <a:p>
            <a:pPr algn="just"/>
            <a:endParaRPr lang="ru-RU" sz="1600" dirty="0">
              <a:solidFill>
                <a:srgbClr val="663300"/>
              </a:solidFill>
            </a:endParaRPr>
          </a:p>
        </p:txBody>
      </p:sp>
      <p:pic>
        <p:nvPicPr>
          <p:cNvPr id="14" name="Picture 7" descr="http://4149661.ru/images/doshkolnoe/ds1002.jpg"/>
          <p:cNvPicPr>
            <a:picLocks noChangeAspect="1" noChangeArrowheads="1"/>
          </p:cNvPicPr>
          <p:nvPr/>
        </p:nvPicPr>
        <p:blipFill>
          <a:blip r:embed="rId3">
            <a:lum bright="12000"/>
          </a:blip>
          <a:srcRect/>
          <a:stretch>
            <a:fillRect/>
          </a:stretch>
        </p:blipFill>
        <p:spPr bwMode="auto">
          <a:xfrm>
            <a:off x="5000628" y="1500174"/>
            <a:ext cx="3786214" cy="3737059"/>
          </a:xfrm>
          <a:prstGeom prst="rect">
            <a:avLst/>
          </a:prstGeom>
          <a:noFill/>
        </p:spPr>
      </p:pic>
      <p:pic>
        <p:nvPicPr>
          <p:cNvPr id="20" name="Picture 6"/>
          <p:cNvPicPr>
            <a:picLocks noChangeAspect="1" noChangeArrowheads="1"/>
          </p:cNvPicPr>
          <p:nvPr/>
        </p:nvPicPr>
        <p:blipFill>
          <a:blip r:embed="rId4"/>
          <a:srcRect/>
          <a:stretch>
            <a:fillRect/>
          </a:stretch>
        </p:blipFill>
        <p:spPr bwMode="auto">
          <a:xfrm>
            <a:off x="6000760" y="3643314"/>
            <a:ext cx="571504" cy="571504"/>
          </a:xfrm>
          <a:prstGeom prst="rect">
            <a:avLst/>
          </a:prstGeom>
          <a:noFill/>
          <a:ln w="9525">
            <a:noFill/>
            <a:round/>
            <a:headEnd/>
            <a:tailEnd/>
          </a:ln>
        </p:spPr>
      </p:pic>
      <p:pic>
        <p:nvPicPr>
          <p:cNvPr id="15" name="Picture 10" descr="C:\Documents and Settings\Admin\Рабочий стол\пешка.png"/>
          <p:cNvPicPr>
            <a:picLocks noChangeAspect="1" noChangeArrowheads="1"/>
          </p:cNvPicPr>
          <p:nvPr/>
        </p:nvPicPr>
        <p:blipFill>
          <a:blip r:embed="rId5"/>
          <a:srcRect/>
          <a:stretch>
            <a:fillRect/>
          </a:stretch>
        </p:blipFill>
        <p:spPr bwMode="auto">
          <a:xfrm>
            <a:off x="6500826" y="4143380"/>
            <a:ext cx="428628" cy="428628"/>
          </a:xfrm>
          <a:prstGeom prst="rect">
            <a:avLst/>
          </a:prstGeom>
          <a:noFill/>
        </p:spPr>
      </p:pic>
      <p:pic>
        <p:nvPicPr>
          <p:cNvPr id="21" name="Picture 2" descr="http://isoveti.ru/img/shahmaty/54.jpg"/>
          <p:cNvPicPr>
            <a:picLocks noChangeAspect="1" noChangeArrowheads="1"/>
          </p:cNvPicPr>
          <p:nvPr/>
        </p:nvPicPr>
        <p:blipFill>
          <a:blip r:embed="rId6"/>
          <a:srcRect/>
          <a:stretch>
            <a:fillRect/>
          </a:stretch>
        </p:blipFill>
        <p:spPr bwMode="auto">
          <a:xfrm>
            <a:off x="1714480" y="4643446"/>
            <a:ext cx="2000264" cy="1858022"/>
          </a:xfrm>
          <a:prstGeom prst="rect">
            <a:avLst/>
          </a:prstGeom>
          <a:noFill/>
          <a:ln w="9525">
            <a:noFill/>
            <a:miter lim="800000"/>
            <a:headEnd/>
            <a:tailEnd/>
          </a:ln>
        </p:spPr>
      </p:pic>
      <p:cxnSp>
        <p:nvCxnSpPr>
          <p:cNvPr id="23" name="Прямая со стрелкой 22"/>
          <p:cNvCxnSpPr/>
          <p:nvPr/>
        </p:nvCxnSpPr>
        <p:spPr>
          <a:xfrm rot="5400000" flipH="1" flipV="1">
            <a:off x="3071802" y="5357826"/>
            <a:ext cx="357190" cy="35719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2.77778E-7 -7.40741E-6 L -0.04722 -0.06297 " pathEditMode="relative" ptsTypes="AA">
                                      <p:cBhvr>
                                        <p:cTn id="6" dur="2000" fill="hold"/>
                                        <p:tgtEl>
                                          <p:spTgt spid="15"/>
                                        </p:tgtEl>
                                        <p:attrNameLst>
                                          <p:attrName>ppt_x</p:attrName>
                                          <p:attrName>ppt_y</p:attrName>
                                        </p:attrNameLst>
                                      </p:cBhvr>
                                    </p:animMotion>
                                  </p:childTnLst>
                                </p:cTn>
                              </p:par>
                            </p:childTnLst>
                          </p:cTn>
                        </p:par>
                        <p:par>
                          <p:cTn id="7" fill="hold">
                            <p:stCondLst>
                              <p:cond delay="2000"/>
                            </p:stCondLst>
                            <p:childTnLst>
                              <p:par>
                                <p:cTn id="8" presetID="1" presetClass="exit" presetSubtype="0" fill="hold" nodeType="afterEffect">
                                  <p:stCondLst>
                                    <p:cond delay="1000"/>
                                  </p:stCondLst>
                                  <p:childTnLst>
                                    <p:set>
                                      <p:cBhvr>
                                        <p:cTn id="9" dur="1" fill="hold">
                                          <p:stCondLst>
                                            <p:cond delay="0"/>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20" y="285728"/>
            <a:ext cx="8572560" cy="785817"/>
          </a:xfrm>
          <a:prstGeom prst="roundRect">
            <a:avLst/>
          </a:prstGeom>
          <a:gradFill flip="none" rotWithShape="1">
            <a:gsLst>
              <a:gs pos="0">
                <a:srgbClr val="C2A062"/>
              </a:gs>
              <a:gs pos="50000">
                <a:srgbClr val="BA934E">
                  <a:shade val="67500"/>
                  <a:satMod val="115000"/>
                </a:srgbClr>
              </a:gs>
              <a:gs pos="100000">
                <a:srgbClr val="BA934E">
                  <a:shade val="100000"/>
                  <a:satMod val="115000"/>
                </a:srgbClr>
              </a:gs>
            </a:gsLst>
            <a:path path="circle">
              <a:fillToRect l="50000" t="50000" r="50000" b="50000"/>
            </a:path>
            <a:tileRect/>
          </a:gradFill>
          <a:ln>
            <a:solidFill>
              <a:srgbClr val="996600"/>
            </a:solidFill>
          </a:ln>
        </p:spPr>
        <p:txBody>
          <a:bodyPr>
            <a:noAutofit/>
            <a:scene3d>
              <a:camera prst="orthographicFront"/>
              <a:lightRig rig="threePt" dir="t"/>
            </a:scene3d>
            <a:sp3d extrusionH="57150">
              <a:bevelT h="25400" prst="softRound"/>
            </a:sp3d>
          </a:bodyPr>
          <a:lstStyle/>
          <a:p>
            <a:r>
              <a:rPr lang="ru-RU" sz="4000" b="1" dirty="0" smtClean="0">
                <a:ln>
                  <a:solidFill>
                    <a:srgbClr val="7A5100"/>
                  </a:solidFill>
                </a:ln>
                <a:solidFill>
                  <a:srgbClr val="FFFF00"/>
                </a:solidFill>
                <a:effectLst>
                  <a:glow rad="101600">
                    <a:schemeClr val="accent1">
                      <a:satMod val="175000"/>
                      <a:alpha val="40000"/>
                    </a:schemeClr>
                  </a:glow>
                  <a:innerShdw blurRad="63500" dist="50800" dir="18900000">
                    <a:prstClr val="black">
                      <a:alpha val="50000"/>
                    </a:prstClr>
                  </a:innerShdw>
                </a:effectLst>
              </a:rPr>
              <a:t>Взятие на проходе</a:t>
            </a:r>
            <a:endParaRPr lang="ru-RU" sz="4000" b="1" dirty="0">
              <a:ln>
                <a:solidFill>
                  <a:srgbClr val="7A5100"/>
                </a:solidFill>
              </a:ln>
              <a:solidFill>
                <a:srgbClr val="FFFF00"/>
              </a:solidFill>
              <a:effectLst>
                <a:glow rad="101600">
                  <a:schemeClr val="accent1">
                    <a:satMod val="175000"/>
                    <a:alpha val="40000"/>
                  </a:schemeClr>
                </a:glow>
                <a:innerShdw blurRad="63500" dist="50800" dir="18900000">
                  <a:prstClr val="black">
                    <a:alpha val="50000"/>
                  </a:prstClr>
                </a:innerShdw>
              </a:effectLst>
            </a:endParaRPr>
          </a:p>
        </p:txBody>
      </p:sp>
      <p:sp>
        <p:nvSpPr>
          <p:cNvPr id="5" name="Рамка 4"/>
          <p:cNvSpPr/>
          <p:nvPr/>
        </p:nvSpPr>
        <p:spPr>
          <a:xfrm>
            <a:off x="0" y="0"/>
            <a:ext cx="9144000" cy="6858000"/>
          </a:xfrm>
          <a:prstGeom prst="frame">
            <a:avLst>
              <a:gd name="adj1" fmla="val 2817"/>
            </a:avLst>
          </a:prstGeom>
          <a:solidFill>
            <a:srgbClr val="996600">
              <a:alpha val="8078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pic>
        <p:nvPicPr>
          <p:cNvPr id="15362" name="Picture 2" descr="C:\Documents and Settings\Admin\Рабочий стол\Шахматы\Картинки\1501957ywkikh8gcb.gif"/>
          <p:cNvPicPr>
            <a:picLocks noChangeAspect="1" noChangeArrowheads="1" noCrop="1"/>
          </p:cNvPicPr>
          <p:nvPr/>
        </p:nvPicPr>
        <p:blipFill>
          <a:blip r:embed="rId2"/>
          <a:srcRect/>
          <a:stretch>
            <a:fillRect/>
          </a:stretch>
        </p:blipFill>
        <p:spPr bwMode="auto">
          <a:xfrm>
            <a:off x="285720" y="285728"/>
            <a:ext cx="1271490" cy="1071570"/>
          </a:xfrm>
          <a:prstGeom prst="rect">
            <a:avLst/>
          </a:prstGeom>
          <a:noFill/>
        </p:spPr>
      </p:pic>
      <p:sp>
        <p:nvSpPr>
          <p:cNvPr id="11" name="Прямоугольник 7"/>
          <p:cNvSpPr>
            <a:spLocks noChangeArrowheads="1"/>
          </p:cNvSpPr>
          <p:nvPr/>
        </p:nvSpPr>
        <p:spPr bwMode="auto">
          <a:xfrm>
            <a:off x="357158" y="1428736"/>
            <a:ext cx="4429156" cy="5324535"/>
          </a:xfrm>
          <a:prstGeom prst="rect">
            <a:avLst/>
          </a:prstGeom>
          <a:noFill/>
          <a:ln w="9525">
            <a:noFill/>
            <a:miter lim="800000"/>
            <a:headEnd/>
            <a:tailEnd/>
          </a:ln>
        </p:spPr>
        <p:txBody>
          <a:bodyPr wrap="square">
            <a:spAutoFit/>
          </a:bodyPr>
          <a:lstStyle/>
          <a:p>
            <a:pPr algn="just"/>
            <a:r>
              <a:rPr lang="ru-RU" sz="1600" dirty="0" smtClean="0">
                <a:solidFill>
                  <a:srgbClr val="663300"/>
                </a:solidFill>
              </a:rPr>
              <a:t>Взятие </a:t>
            </a:r>
            <a:r>
              <a:rPr lang="ru-RU" sz="1600" dirty="0">
                <a:solidFill>
                  <a:srgbClr val="663300"/>
                </a:solidFill>
              </a:rPr>
              <a:t>на проходе случается, когда пешка одного игрока (например, белая) идет вперёд на два поля, а пешка второго игрока (соответственно, чёрная) расположена так, что поле, через которое двигается первая пешка, находится под атакой второй. Тогда чёрная пешка сразу после хода белой перемещается на находящееся за ней поле и берёт белую пешку</a:t>
            </a:r>
            <a:r>
              <a:rPr lang="ru-RU" sz="1600" dirty="0" smtClean="0">
                <a:solidFill>
                  <a:srgbClr val="663300"/>
                </a:solidFill>
              </a:rPr>
              <a:t>.</a:t>
            </a:r>
            <a:r>
              <a:rPr lang="ru-RU" sz="1600" dirty="0" smtClean="0"/>
              <a:t> </a:t>
            </a:r>
          </a:p>
          <a:p>
            <a:pPr algn="just"/>
            <a:r>
              <a:rPr lang="ru-RU" sz="1600" dirty="0" smtClean="0">
                <a:solidFill>
                  <a:srgbClr val="663300"/>
                </a:solidFill>
              </a:rPr>
              <a:t>Если пешка делает ход с исходного положения на 2 поля вперед, при этом пешка соперника атакует поле которое вы пересекли, соперник своей пешкой может «убить» Вашу передвинутую пешку, занимая атакующее поле. Данный удар называется </a:t>
            </a:r>
            <a:r>
              <a:rPr lang="ru-RU" sz="1600" b="1" dirty="0" smtClean="0">
                <a:solidFill>
                  <a:srgbClr val="663300"/>
                </a:solidFill>
              </a:rPr>
              <a:t>«Ударом на проходе»</a:t>
            </a:r>
            <a:r>
              <a:rPr lang="ru-RU" sz="1600" dirty="0" smtClean="0">
                <a:solidFill>
                  <a:srgbClr val="663300"/>
                </a:solidFill>
              </a:rPr>
              <a:t> или </a:t>
            </a:r>
            <a:r>
              <a:rPr lang="ru-RU" sz="1600" b="1" dirty="0" smtClean="0">
                <a:solidFill>
                  <a:srgbClr val="663300"/>
                </a:solidFill>
              </a:rPr>
              <a:t>«Взятием на проходе».</a:t>
            </a:r>
          </a:p>
          <a:p>
            <a:pPr algn="just"/>
            <a:r>
              <a:rPr lang="ru-RU" dirty="0"/>
              <a:t/>
            </a:r>
            <a:br>
              <a:rPr lang="ru-RU" dirty="0"/>
            </a:br>
            <a:endParaRPr lang="ru-RU" dirty="0"/>
          </a:p>
        </p:txBody>
      </p:sp>
      <p:pic>
        <p:nvPicPr>
          <p:cNvPr id="13" name="Picture 8" descr="Взятие, удар на проходе"/>
          <p:cNvPicPr>
            <a:picLocks noChangeAspect="1" noChangeArrowheads="1" noCrop="1"/>
          </p:cNvPicPr>
          <p:nvPr/>
        </p:nvPicPr>
        <p:blipFill>
          <a:blip r:embed="rId3"/>
          <a:srcRect/>
          <a:stretch>
            <a:fillRect/>
          </a:stretch>
        </p:blipFill>
        <p:spPr bwMode="auto">
          <a:xfrm>
            <a:off x="4929190" y="1571612"/>
            <a:ext cx="3857652" cy="3857652"/>
          </a:xfrm>
          <a:prstGeom prst="rect">
            <a:avLst/>
          </a:prstGeom>
          <a:noFill/>
          <a:ln w="9525">
            <a:noFill/>
            <a:miter lim="800000"/>
            <a:headEnd/>
            <a:tailEnd/>
          </a:ln>
        </p:spPr>
      </p:pic>
    </p:spTree>
  </p:cSld>
  <p:clrMapOvr>
    <a:masterClrMapping/>
  </p:clrMapOvr>
  <p:transition spd="med">
    <p:spli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20" y="285728"/>
            <a:ext cx="8572560" cy="785817"/>
          </a:xfrm>
          <a:prstGeom prst="roundRect">
            <a:avLst/>
          </a:prstGeom>
          <a:gradFill flip="none" rotWithShape="1">
            <a:gsLst>
              <a:gs pos="0">
                <a:srgbClr val="C2A062"/>
              </a:gs>
              <a:gs pos="50000">
                <a:srgbClr val="BA934E">
                  <a:shade val="67500"/>
                  <a:satMod val="115000"/>
                </a:srgbClr>
              </a:gs>
              <a:gs pos="100000">
                <a:srgbClr val="BA934E">
                  <a:shade val="100000"/>
                  <a:satMod val="115000"/>
                </a:srgbClr>
              </a:gs>
            </a:gsLst>
            <a:path path="circle">
              <a:fillToRect l="50000" t="50000" r="50000" b="50000"/>
            </a:path>
            <a:tileRect/>
          </a:gradFill>
          <a:ln>
            <a:solidFill>
              <a:srgbClr val="996600"/>
            </a:solidFill>
          </a:ln>
        </p:spPr>
        <p:txBody>
          <a:bodyPr>
            <a:noAutofit/>
            <a:scene3d>
              <a:camera prst="orthographicFront"/>
              <a:lightRig rig="threePt" dir="t"/>
            </a:scene3d>
            <a:sp3d extrusionH="57150">
              <a:bevelT h="25400" prst="softRound"/>
            </a:sp3d>
          </a:bodyPr>
          <a:lstStyle/>
          <a:p>
            <a:r>
              <a:rPr lang="ru-RU" sz="4000" b="1" dirty="0" smtClean="0">
                <a:ln>
                  <a:solidFill>
                    <a:srgbClr val="7A5100"/>
                  </a:solidFill>
                </a:ln>
                <a:solidFill>
                  <a:srgbClr val="FFFF00"/>
                </a:solidFill>
                <a:effectLst>
                  <a:glow rad="101600">
                    <a:schemeClr val="accent1">
                      <a:satMod val="175000"/>
                      <a:alpha val="40000"/>
                    </a:schemeClr>
                  </a:glow>
                  <a:innerShdw blurRad="63500" dist="50800" dir="18900000">
                    <a:prstClr val="black">
                      <a:alpha val="50000"/>
                    </a:prstClr>
                  </a:innerShdw>
                </a:effectLst>
              </a:rPr>
              <a:t>    Превращение пешки</a:t>
            </a:r>
            <a:endParaRPr lang="ru-RU" sz="4000" b="1" dirty="0">
              <a:ln>
                <a:solidFill>
                  <a:srgbClr val="7A5100"/>
                </a:solidFill>
              </a:ln>
              <a:solidFill>
                <a:srgbClr val="FFFF00"/>
              </a:solidFill>
              <a:effectLst>
                <a:glow rad="101600">
                  <a:schemeClr val="accent1">
                    <a:satMod val="175000"/>
                    <a:alpha val="40000"/>
                  </a:schemeClr>
                </a:glow>
                <a:innerShdw blurRad="63500" dist="50800" dir="18900000">
                  <a:prstClr val="black">
                    <a:alpha val="50000"/>
                  </a:prstClr>
                </a:innerShdw>
              </a:effectLst>
            </a:endParaRPr>
          </a:p>
        </p:txBody>
      </p:sp>
      <p:sp>
        <p:nvSpPr>
          <p:cNvPr id="5" name="Рамка 4"/>
          <p:cNvSpPr/>
          <p:nvPr/>
        </p:nvSpPr>
        <p:spPr>
          <a:xfrm>
            <a:off x="0" y="0"/>
            <a:ext cx="9144000" cy="6858000"/>
          </a:xfrm>
          <a:prstGeom prst="frame">
            <a:avLst>
              <a:gd name="adj1" fmla="val 2817"/>
            </a:avLst>
          </a:prstGeom>
          <a:solidFill>
            <a:srgbClr val="996600">
              <a:alpha val="8078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pic>
        <p:nvPicPr>
          <p:cNvPr id="15362" name="Picture 2" descr="C:\Documents and Settings\Admin\Рабочий стол\Шахматы\Картинки\1501957ywkikh8gcb.gif"/>
          <p:cNvPicPr>
            <a:picLocks noChangeAspect="1" noChangeArrowheads="1" noCrop="1"/>
          </p:cNvPicPr>
          <p:nvPr/>
        </p:nvPicPr>
        <p:blipFill>
          <a:blip r:embed="rId2"/>
          <a:srcRect/>
          <a:stretch>
            <a:fillRect/>
          </a:stretch>
        </p:blipFill>
        <p:spPr bwMode="auto">
          <a:xfrm>
            <a:off x="357158" y="285728"/>
            <a:ext cx="1271490" cy="1071570"/>
          </a:xfrm>
          <a:prstGeom prst="rect">
            <a:avLst/>
          </a:prstGeom>
          <a:noFill/>
        </p:spPr>
      </p:pic>
      <p:sp>
        <p:nvSpPr>
          <p:cNvPr id="7" name="Прямоугольник 8"/>
          <p:cNvSpPr>
            <a:spLocks noChangeArrowheads="1"/>
          </p:cNvSpPr>
          <p:nvPr/>
        </p:nvSpPr>
        <p:spPr bwMode="auto">
          <a:xfrm>
            <a:off x="428596" y="1571612"/>
            <a:ext cx="5143536" cy="3293209"/>
          </a:xfrm>
          <a:prstGeom prst="rect">
            <a:avLst/>
          </a:prstGeom>
          <a:noFill/>
          <a:ln w="9525">
            <a:noFill/>
            <a:miter lim="800000"/>
            <a:headEnd/>
            <a:tailEnd/>
          </a:ln>
        </p:spPr>
        <p:txBody>
          <a:bodyPr wrap="square">
            <a:spAutoFit/>
          </a:bodyPr>
          <a:lstStyle/>
          <a:p>
            <a:pPr algn="just"/>
            <a:r>
              <a:rPr lang="ru-RU" sz="1600" dirty="0" smtClean="0">
                <a:solidFill>
                  <a:srgbClr val="663300"/>
                </a:solidFill>
              </a:rPr>
              <a:t>Пешка </a:t>
            </a:r>
            <a:r>
              <a:rPr lang="ru-RU" sz="1600" dirty="0">
                <a:solidFill>
                  <a:srgbClr val="663300"/>
                </a:solidFill>
              </a:rPr>
              <a:t>всегда идёт </a:t>
            </a:r>
            <a:r>
              <a:rPr lang="ru-RU" sz="1600" b="1" dirty="0">
                <a:solidFill>
                  <a:srgbClr val="663300"/>
                </a:solidFill>
              </a:rPr>
              <a:t>только вперёд</a:t>
            </a:r>
            <a:r>
              <a:rPr lang="ru-RU" sz="1600" dirty="0">
                <a:solidFill>
                  <a:srgbClr val="663300"/>
                </a:solidFill>
              </a:rPr>
              <a:t>. Если она дойдёт до противоположного края доски, то способна… </a:t>
            </a:r>
            <a:r>
              <a:rPr lang="ru-RU" sz="1600" b="1" dirty="0">
                <a:solidFill>
                  <a:srgbClr val="663300"/>
                </a:solidFill>
              </a:rPr>
              <a:t>превращаться в другие фигуры</a:t>
            </a:r>
            <a:r>
              <a:rPr lang="ru-RU" sz="1600" dirty="0">
                <a:solidFill>
                  <a:srgbClr val="663300"/>
                </a:solidFill>
              </a:rPr>
              <a:t>. Пешку, которая достигла последней горизонтали, снимают с поля, а на её место ставят любую другую фигуру: коня, слона, ладью или ферзя.</a:t>
            </a:r>
          </a:p>
          <a:p>
            <a:pPr algn="just"/>
            <a:r>
              <a:rPr lang="ru-RU" sz="1600" dirty="0">
                <a:solidFill>
                  <a:srgbClr val="663300"/>
                </a:solidFill>
              </a:rPr>
              <a:t> А вот в короля пешка превратиться не </a:t>
            </a:r>
            <a:r>
              <a:rPr lang="ru-RU" sz="1600" dirty="0" smtClean="0">
                <a:solidFill>
                  <a:srgbClr val="663300"/>
                </a:solidFill>
              </a:rPr>
              <a:t>может: он </a:t>
            </a:r>
            <a:r>
              <a:rPr lang="ru-RU" sz="1600" dirty="0">
                <a:solidFill>
                  <a:srgbClr val="663300"/>
                </a:solidFill>
              </a:rPr>
              <a:t>такого не потерпит!</a:t>
            </a:r>
            <a:br>
              <a:rPr lang="ru-RU" sz="1600" dirty="0">
                <a:solidFill>
                  <a:srgbClr val="663300"/>
                </a:solidFill>
              </a:rPr>
            </a:br>
            <a:r>
              <a:rPr lang="ru-RU" sz="1600" dirty="0">
                <a:solidFill>
                  <a:srgbClr val="663300"/>
                </a:solidFill>
              </a:rPr>
              <a:t>Помни: пешка превращается в другую фигуру </a:t>
            </a:r>
            <a:r>
              <a:rPr lang="ru-RU" sz="1600" dirty="0" smtClean="0">
                <a:solidFill>
                  <a:srgbClr val="663300"/>
                </a:solidFill>
              </a:rPr>
              <a:t>на </a:t>
            </a:r>
            <a:r>
              <a:rPr lang="ru-RU" sz="1600" dirty="0">
                <a:solidFill>
                  <a:srgbClr val="663300"/>
                </a:solidFill>
              </a:rPr>
              <a:t>том же ходу, на котором становится на </a:t>
            </a:r>
          </a:p>
          <a:p>
            <a:pPr algn="just"/>
            <a:r>
              <a:rPr lang="ru-RU" sz="1600" dirty="0">
                <a:solidFill>
                  <a:srgbClr val="663300"/>
                </a:solidFill>
              </a:rPr>
              <a:t>последнюю горизонталь.</a:t>
            </a:r>
            <a:br>
              <a:rPr lang="ru-RU" sz="1600" dirty="0">
                <a:solidFill>
                  <a:srgbClr val="663300"/>
                </a:solidFill>
              </a:rPr>
            </a:br>
            <a:endParaRPr lang="ru-RU" sz="1600" dirty="0">
              <a:solidFill>
                <a:srgbClr val="663300"/>
              </a:solidFill>
            </a:endParaRPr>
          </a:p>
        </p:txBody>
      </p:sp>
      <p:pic>
        <p:nvPicPr>
          <p:cNvPr id="19459" name="Picture 3" descr="C:\Documents and Settings\Admin\Рабочий стол\promotionanimation.gif"/>
          <p:cNvPicPr>
            <a:picLocks noChangeAspect="1" noChangeArrowheads="1" noCrop="1"/>
          </p:cNvPicPr>
          <p:nvPr/>
        </p:nvPicPr>
        <p:blipFill>
          <a:blip r:embed="rId3"/>
          <a:srcRect/>
          <a:stretch>
            <a:fillRect/>
          </a:stretch>
        </p:blipFill>
        <p:spPr bwMode="auto">
          <a:xfrm>
            <a:off x="5857884" y="1571612"/>
            <a:ext cx="2571768" cy="2613928"/>
          </a:xfrm>
          <a:prstGeom prst="rect">
            <a:avLst/>
          </a:prstGeom>
          <a:noFill/>
        </p:spPr>
      </p:pic>
      <p:pic>
        <p:nvPicPr>
          <p:cNvPr id="8" name="Picture 9" descr="http://im4-tub-ru.yandex.net/i?id=32258350-14-16f-83358&amp;n=21"/>
          <p:cNvPicPr>
            <a:picLocks noChangeAspect="1" noChangeArrowheads="1"/>
          </p:cNvPicPr>
          <p:nvPr/>
        </p:nvPicPr>
        <p:blipFill>
          <a:blip r:embed="rId4"/>
          <a:srcRect/>
          <a:stretch>
            <a:fillRect/>
          </a:stretch>
        </p:blipFill>
        <p:spPr bwMode="auto">
          <a:xfrm>
            <a:off x="5857884" y="4357694"/>
            <a:ext cx="2500300" cy="1875225"/>
          </a:xfrm>
          <a:prstGeom prst="rect">
            <a:avLst/>
          </a:prstGeom>
          <a:noFill/>
          <a:ln w="28575">
            <a:solidFill>
              <a:srgbClr val="BA934E"/>
            </a:solidFill>
            <a:miter lim="800000"/>
            <a:headEnd/>
            <a:tailEnd/>
          </a:ln>
        </p:spPr>
      </p:pic>
    </p:spTree>
  </p:cSld>
  <p:clrMapOvr>
    <a:masterClrMapping/>
  </p:clrMapOvr>
  <p:transition spd="med">
    <p:spli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20" y="285728"/>
            <a:ext cx="8572560" cy="785817"/>
          </a:xfrm>
          <a:prstGeom prst="roundRect">
            <a:avLst/>
          </a:prstGeom>
          <a:gradFill flip="none" rotWithShape="1">
            <a:gsLst>
              <a:gs pos="0">
                <a:srgbClr val="C2A062"/>
              </a:gs>
              <a:gs pos="50000">
                <a:srgbClr val="BA934E">
                  <a:shade val="67500"/>
                  <a:satMod val="115000"/>
                </a:srgbClr>
              </a:gs>
              <a:gs pos="100000">
                <a:srgbClr val="BA934E">
                  <a:shade val="100000"/>
                  <a:satMod val="115000"/>
                </a:srgbClr>
              </a:gs>
            </a:gsLst>
            <a:path path="circle">
              <a:fillToRect l="50000" t="50000" r="50000" b="50000"/>
            </a:path>
            <a:tileRect/>
          </a:gradFill>
          <a:ln>
            <a:solidFill>
              <a:srgbClr val="996600"/>
            </a:solidFill>
          </a:ln>
        </p:spPr>
        <p:txBody>
          <a:bodyPr>
            <a:noAutofit/>
            <a:scene3d>
              <a:camera prst="orthographicFront"/>
              <a:lightRig rig="threePt" dir="t"/>
            </a:scene3d>
            <a:sp3d extrusionH="57150">
              <a:bevelT h="25400" prst="softRound"/>
            </a:sp3d>
          </a:bodyPr>
          <a:lstStyle/>
          <a:p>
            <a:r>
              <a:rPr lang="ru-RU" sz="4000" b="1" dirty="0" smtClean="0">
                <a:ln>
                  <a:solidFill>
                    <a:srgbClr val="7A5100"/>
                  </a:solidFill>
                </a:ln>
                <a:solidFill>
                  <a:srgbClr val="FFFF00"/>
                </a:solidFill>
                <a:effectLst>
                  <a:glow rad="101600">
                    <a:schemeClr val="accent1">
                      <a:satMod val="175000"/>
                      <a:alpha val="40000"/>
                    </a:schemeClr>
                  </a:glow>
                  <a:innerShdw blurRad="63500" dist="50800" dir="18900000">
                    <a:prstClr val="black">
                      <a:alpha val="50000"/>
                    </a:prstClr>
                  </a:innerShdw>
                </a:effectLst>
              </a:rPr>
              <a:t>    Пешка</a:t>
            </a:r>
            <a:endParaRPr lang="ru-RU" sz="4000" b="1" dirty="0">
              <a:ln>
                <a:solidFill>
                  <a:srgbClr val="7A5100"/>
                </a:solidFill>
              </a:ln>
              <a:solidFill>
                <a:srgbClr val="FFFF00"/>
              </a:solidFill>
              <a:effectLst>
                <a:glow rad="101600">
                  <a:schemeClr val="accent1">
                    <a:satMod val="175000"/>
                    <a:alpha val="40000"/>
                  </a:schemeClr>
                </a:glow>
                <a:innerShdw blurRad="63500" dist="50800" dir="18900000">
                  <a:prstClr val="black">
                    <a:alpha val="50000"/>
                  </a:prstClr>
                </a:innerShdw>
              </a:effectLst>
            </a:endParaRPr>
          </a:p>
        </p:txBody>
      </p:sp>
      <p:sp>
        <p:nvSpPr>
          <p:cNvPr id="5" name="Рамка 4"/>
          <p:cNvSpPr/>
          <p:nvPr/>
        </p:nvSpPr>
        <p:spPr>
          <a:xfrm>
            <a:off x="0" y="0"/>
            <a:ext cx="9144000" cy="6858000"/>
          </a:xfrm>
          <a:prstGeom prst="frame">
            <a:avLst>
              <a:gd name="adj1" fmla="val 2817"/>
            </a:avLst>
          </a:prstGeom>
          <a:solidFill>
            <a:srgbClr val="996600">
              <a:alpha val="8078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pic>
        <p:nvPicPr>
          <p:cNvPr id="15362" name="Picture 2" descr="C:\Documents and Settings\Admin\Рабочий стол\Шахматы\Картинки\1501957ywkikh8gcb.gif"/>
          <p:cNvPicPr>
            <a:picLocks noChangeAspect="1" noChangeArrowheads="1" noCrop="1"/>
          </p:cNvPicPr>
          <p:nvPr/>
        </p:nvPicPr>
        <p:blipFill>
          <a:blip r:embed="rId2"/>
          <a:srcRect/>
          <a:stretch>
            <a:fillRect/>
          </a:stretch>
        </p:blipFill>
        <p:spPr bwMode="auto">
          <a:xfrm>
            <a:off x="357158" y="285728"/>
            <a:ext cx="1271490" cy="1071570"/>
          </a:xfrm>
          <a:prstGeom prst="rect">
            <a:avLst/>
          </a:prstGeom>
          <a:noFill/>
        </p:spPr>
      </p:pic>
      <p:sp>
        <p:nvSpPr>
          <p:cNvPr id="8" name="Rectangle 1"/>
          <p:cNvSpPr>
            <a:spLocks noChangeArrowheads="1"/>
          </p:cNvSpPr>
          <p:nvPr/>
        </p:nvSpPr>
        <p:spPr bwMode="auto">
          <a:xfrm>
            <a:off x="357158" y="1500174"/>
            <a:ext cx="4000500" cy="4801314"/>
          </a:xfrm>
          <a:prstGeom prst="rect">
            <a:avLst/>
          </a:prstGeom>
          <a:noFill/>
          <a:ln w="9525">
            <a:noFill/>
            <a:miter lim="800000"/>
            <a:headEnd/>
            <a:tailEnd/>
          </a:ln>
        </p:spPr>
        <p:txBody>
          <a:bodyPr anchor="ctr">
            <a:spAutoFit/>
          </a:bodyPr>
          <a:lstStyle/>
          <a:p>
            <a:pPr algn="ctr"/>
            <a:r>
              <a:rPr lang="ru-RU" dirty="0">
                <a:solidFill>
                  <a:srgbClr val="663300"/>
                </a:solidFill>
                <a:latin typeface="Times New Roman" pitchFamily="18" charset="0"/>
                <a:cs typeface="Times New Roman" pitchFamily="18" charset="0"/>
              </a:rPr>
              <a:t>Пешка, маленький солдат,</a:t>
            </a:r>
            <a:endParaRPr lang="ru-RU" dirty="0">
              <a:solidFill>
                <a:srgbClr val="663300"/>
              </a:solidFill>
            </a:endParaRPr>
          </a:p>
          <a:p>
            <a:pPr algn="ctr" eaLnBrk="0" hangingPunct="0"/>
            <a:r>
              <a:rPr lang="ru-RU" dirty="0">
                <a:solidFill>
                  <a:srgbClr val="663300"/>
                </a:solidFill>
                <a:latin typeface="Times New Roman" pitchFamily="18" charset="0"/>
                <a:cs typeface="Times New Roman" pitchFamily="18" charset="0"/>
              </a:rPr>
              <a:t>лишь команды ждёт,</a:t>
            </a:r>
            <a:endParaRPr lang="ru-RU" dirty="0">
              <a:solidFill>
                <a:srgbClr val="663300"/>
              </a:solidFill>
            </a:endParaRPr>
          </a:p>
          <a:p>
            <a:pPr algn="ctr" eaLnBrk="0" hangingPunct="0"/>
            <a:r>
              <a:rPr lang="ru-RU" dirty="0">
                <a:solidFill>
                  <a:srgbClr val="663300"/>
                </a:solidFill>
                <a:latin typeface="Times New Roman" pitchFamily="18" charset="0"/>
                <a:cs typeface="Times New Roman" pitchFamily="18" charset="0"/>
              </a:rPr>
              <a:t>чтоб с квадрата на квадрат</a:t>
            </a:r>
            <a:endParaRPr lang="ru-RU" dirty="0">
              <a:solidFill>
                <a:srgbClr val="663300"/>
              </a:solidFill>
            </a:endParaRPr>
          </a:p>
          <a:p>
            <a:pPr algn="ctr" eaLnBrk="0" hangingPunct="0"/>
            <a:r>
              <a:rPr lang="ru-RU" dirty="0">
                <a:solidFill>
                  <a:srgbClr val="663300"/>
                </a:solidFill>
                <a:latin typeface="Times New Roman" pitchFamily="18" charset="0"/>
                <a:cs typeface="Times New Roman" pitchFamily="18" charset="0"/>
              </a:rPr>
              <a:t>двинуться вперёд.</a:t>
            </a:r>
            <a:endParaRPr lang="ru-RU" dirty="0">
              <a:solidFill>
                <a:srgbClr val="663300"/>
              </a:solidFill>
            </a:endParaRPr>
          </a:p>
          <a:p>
            <a:pPr algn="ctr" eaLnBrk="0" hangingPunct="0"/>
            <a:r>
              <a:rPr lang="ru-RU" dirty="0">
                <a:solidFill>
                  <a:srgbClr val="663300"/>
                </a:solidFill>
                <a:latin typeface="Times New Roman" pitchFamily="18" charset="0"/>
                <a:cs typeface="Times New Roman" pitchFamily="18" charset="0"/>
              </a:rPr>
              <a:t>На войну, не на парад,</a:t>
            </a:r>
            <a:endParaRPr lang="ru-RU" dirty="0">
              <a:solidFill>
                <a:srgbClr val="663300"/>
              </a:solidFill>
            </a:endParaRPr>
          </a:p>
          <a:p>
            <a:pPr algn="ctr" eaLnBrk="0" hangingPunct="0"/>
            <a:r>
              <a:rPr lang="ru-RU" dirty="0">
                <a:solidFill>
                  <a:srgbClr val="663300"/>
                </a:solidFill>
                <a:latin typeface="Times New Roman" pitchFamily="18" charset="0"/>
                <a:cs typeface="Times New Roman" pitchFamily="18" charset="0"/>
              </a:rPr>
              <a:t>пешка держит путь,</a:t>
            </a:r>
            <a:endParaRPr lang="ru-RU" dirty="0">
              <a:solidFill>
                <a:srgbClr val="663300"/>
              </a:solidFill>
            </a:endParaRPr>
          </a:p>
          <a:p>
            <a:pPr algn="ctr" eaLnBrk="0" hangingPunct="0"/>
            <a:r>
              <a:rPr lang="ru-RU" dirty="0">
                <a:solidFill>
                  <a:srgbClr val="663300"/>
                </a:solidFill>
                <a:latin typeface="Times New Roman" pitchFamily="18" charset="0"/>
                <a:cs typeface="Times New Roman" pitchFamily="18" charset="0"/>
              </a:rPr>
              <a:t>ей нельзя пойти назад,</a:t>
            </a:r>
            <a:endParaRPr lang="ru-RU" dirty="0">
              <a:solidFill>
                <a:srgbClr val="663300"/>
              </a:solidFill>
            </a:endParaRPr>
          </a:p>
          <a:p>
            <a:pPr algn="ctr"/>
            <a:r>
              <a:rPr lang="ru-RU" dirty="0">
                <a:solidFill>
                  <a:srgbClr val="663300"/>
                </a:solidFill>
                <a:latin typeface="Times New Roman" pitchFamily="18" charset="0"/>
                <a:cs typeface="Times New Roman" pitchFamily="18" charset="0"/>
              </a:rPr>
              <a:t>в сторону свернуть</a:t>
            </a:r>
            <a:r>
              <a:rPr lang="ru-RU" dirty="0" smtClean="0">
                <a:solidFill>
                  <a:srgbClr val="663300"/>
                </a:solidFill>
                <a:latin typeface="Times New Roman" pitchFamily="18" charset="0"/>
                <a:cs typeface="Times New Roman" pitchFamily="18" charset="0"/>
              </a:rPr>
              <a:t>.</a:t>
            </a:r>
          </a:p>
          <a:p>
            <a:pPr algn="ctr"/>
            <a:r>
              <a:rPr lang="ru-RU" dirty="0" smtClean="0">
                <a:solidFill>
                  <a:srgbClr val="663300"/>
                </a:solidFill>
                <a:latin typeface="Times New Roman" pitchFamily="18" charset="0"/>
                <a:cs typeface="Times New Roman" pitchFamily="18" charset="0"/>
              </a:rPr>
              <a:t> Чтоб в борьбу вступить скорей,</a:t>
            </a:r>
            <a:endParaRPr lang="ru-RU" dirty="0" smtClean="0">
              <a:solidFill>
                <a:srgbClr val="663300"/>
              </a:solidFill>
            </a:endParaRPr>
          </a:p>
          <a:p>
            <a:pPr algn="ctr" eaLnBrk="0" hangingPunct="0"/>
            <a:r>
              <a:rPr lang="ru-RU" dirty="0" smtClean="0">
                <a:solidFill>
                  <a:srgbClr val="663300"/>
                </a:solidFill>
                <a:latin typeface="Times New Roman" pitchFamily="18" charset="0"/>
                <a:cs typeface="Times New Roman" pitchFamily="18" charset="0"/>
              </a:rPr>
              <a:t>в рукопашный бой,</a:t>
            </a:r>
            <a:endParaRPr lang="ru-RU" dirty="0" smtClean="0">
              <a:solidFill>
                <a:srgbClr val="663300"/>
              </a:solidFill>
            </a:endParaRPr>
          </a:p>
          <a:p>
            <a:pPr algn="ctr" eaLnBrk="0" hangingPunct="0"/>
            <a:r>
              <a:rPr lang="ru-RU" dirty="0" smtClean="0">
                <a:solidFill>
                  <a:srgbClr val="663300"/>
                </a:solidFill>
                <a:latin typeface="Times New Roman" pitchFamily="18" charset="0"/>
                <a:cs typeface="Times New Roman" pitchFamily="18" charset="0"/>
              </a:rPr>
              <a:t>первым ходом можно ей</a:t>
            </a:r>
            <a:endParaRPr lang="ru-RU" dirty="0" smtClean="0">
              <a:solidFill>
                <a:srgbClr val="663300"/>
              </a:solidFill>
            </a:endParaRPr>
          </a:p>
          <a:p>
            <a:pPr algn="ctr" eaLnBrk="0" hangingPunct="0"/>
            <a:r>
              <a:rPr lang="ru-RU" dirty="0" smtClean="0">
                <a:solidFill>
                  <a:srgbClr val="663300"/>
                </a:solidFill>
                <a:latin typeface="Times New Roman" pitchFamily="18" charset="0"/>
                <a:cs typeface="Times New Roman" pitchFamily="18" charset="0"/>
              </a:rPr>
              <a:t>сделать шаг двойной.</a:t>
            </a:r>
            <a:endParaRPr lang="ru-RU" dirty="0" smtClean="0">
              <a:solidFill>
                <a:srgbClr val="663300"/>
              </a:solidFill>
            </a:endParaRPr>
          </a:p>
          <a:p>
            <a:pPr algn="ctr" eaLnBrk="0" hangingPunct="0"/>
            <a:r>
              <a:rPr lang="ru-RU" dirty="0" smtClean="0">
                <a:solidFill>
                  <a:srgbClr val="663300"/>
                </a:solidFill>
                <a:latin typeface="Times New Roman" pitchFamily="18" charset="0"/>
                <a:cs typeface="Times New Roman" pitchFamily="18" charset="0"/>
              </a:rPr>
              <a:t>А потом — вперёд, вперёд,</a:t>
            </a:r>
            <a:endParaRPr lang="ru-RU" dirty="0" smtClean="0">
              <a:solidFill>
                <a:srgbClr val="663300"/>
              </a:solidFill>
            </a:endParaRPr>
          </a:p>
          <a:p>
            <a:pPr algn="ctr" eaLnBrk="0" hangingPunct="0"/>
            <a:r>
              <a:rPr lang="ru-RU" dirty="0" smtClean="0">
                <a:solidFill>
                  <a:srgbClr val="663300"/>
                </a:solidFill>
                <a:latin typeface="Times New Roman" pitchFamily="18" charset="0"/>
                <a:cs typeface="Times New Roman" pitchFamily="18" charset="0"/>
              </a:rPr>
              <a:t>за шажком шажок.</a:t>
            </a:r>
            <a:endParaRPr lang="ru-RU" dirty="0" smtClean="0">
              <a:solidFill>
                <a:srgbClr val="663300"/>
              </a:solidFill>
            </a:endParaRPr>
          </a:p>
          <a:p>
            <a:pPr algn="ctr" eaLnBrk="0" hangingPunct="0"/>
            <a:r>
              <a:rPr lang="ru-RU" dirty="0" smtClean="0">
                <a:solidFill>
                  <a:srgbClr val="663300"/>
                </a:solidFill>
                <a:latin typeface="Times New Roman" pitchFamily="18" charset="0"/>
                <a:cs typeface="Times New Roman" pitchFamily="18" charset="0"/>
              </a:rPr>
              <a:t>Ну, а как же пешка бьёт?</a:t>
            </a:r>
            <a:endParaRPr lang="ru-RU" dirty="0" smtClean="0">
              <a:solidFill>
                <a:srgbClr val="663300"/>
              </a:solidFill>
            </a:endParaRPr>
          </a:p>
          <a:p>
            <a:pPr algn="ctr" eaLnBrk="0" hangingPunct="0"/>
            <a:r>
              <a:rPr lang="ru-RU" dirty="0" smtClean="0">
                <a:solidFill>
                  <a:srgbClr val="663300"/>
                </a:solidFill>
                <a:latin typeface="Times New Roman" pitchFamily="18" charset="0"/>
                <a:cs typeface="Times New Roman" pitchFamily="18" charset="0"/>
              </a:rPr>
              <a:t>Бьёт наискосок.</a:t>
            </a:r>
            <a:endParaRPr lang="ru-RU" dirty="0" smtClean="0">
              <a:solidFill>
                <a:srgbClr val="663300"/>
              </a:solidFill>
            </a:endParaRPr>
          </a:p>
          <a:p>
            <a:pPr algn="ctr" eaLnBrk="0" hangingPunct="0"/>
            <a:endParaRPr lang="ru-RU" dirty="0">
              <a:solidFill>
                <a:srgbClr val="663300"/>
              </a:solidFill>
            </a:endParaRPr>
          </a:p>
        </p:txBody>
      </p:sp>
      <p:pic>
        <p:nvPicPr>
          <p:cNvPr id="9" name="Picture 2" descr="http://isoveti.ru/img/shahmaty/58.jpg"/>
          <p:cNvPicPr>
            <a:picLocks noChangeAspect="1" noChangeArrowheads="1"/>
          </p:cNvPicPr>
          <p:nvPr/>
        </p:nvPicPr>
        <p:blipFill>
          <a:blip r:embed="rId3"/>
          <a:srcRect/>
          <a:stretch>
            <a:fillRect/>
          </a:stretch>
        </p:blipFill>
        <p:spPr bwMode="auto">
          <a:xfrm>
            <a:off x="4857751" y="1500174"/>
            <a:ext cx="3794447" cy="2643206"/>
          </a:xfrm>
          <a:prstGeom prst="rect">
            <a:avLst/>
          </a:prstGeom>
          <a:noFill/>
          <a:ln w="9525">
            <a:noFill/>
            <a:miter lim="800000"/>
            <a:headEnd/>
            <a:tailEnd/>
          </a:ln>
        </p:spPr>
      </p:pic>
      <p:pic>
        <p:nvPicPr>
          <p:cNvPr id="10" name="Picture 7" descr="http://chesstown.viptop.ru/peshka.jpg"/>
          <p:cNvPicPr>
            <a:picLocks noChangeAspect="1" noChangeArrowheads="1"/>
          </p:cNvPicPr>
          <p:nvPr/>
        </p:nvPicPr>
        <p:blipFill>
          <a:blip r:embed="rId4"/>
          <a:srcRect l="6196" r="11507"/>
          <a:stretch>
            <a:fillRect/>
          </a:stretch>
        </p:blipFill>
        <p:spPr bwMode="auto">
          <a:xfrm flipH="1">
            <a:off x="6000760" y="4286256"/>
            <a:ext cx="1720296" cy="2143113"/>
          </a:xfrm>
          <a:prstGeom prst="rect">
            <a:avLst/>
          </a:prstGeom>
          <a:noFill/>
          <a:ln w="9525">
            <a:noFill/>
            <a:miter lim="800000"/>
            <a:headEnd/>
            <a:tailEnd/>
          </a:ln>
        </p:spPr>
      </p:pic>
    </p:spTree>
  </p:cSld>
  <p:clrMapOvr>
    <a:masterClrMapping/>
  </p:clrMapOvr>
  <p:transition spd="med">
    <p:spli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20" y="285728"/>
            <a:ext cx="8572560" cy="785817"/>
          </a:xfrm>
          <a:prstGeom prst="roundRect">
            <a:avLst/>
          </a:prstGeom>
          <a:gradFill flip="none" rotWithShape="1">
            <a:gsLst>
              <a:gs pos="0">
                <a:srgbClr val="C2A062"/>
              </a:gs>
              <a:gs pos="50000">
                <a:srgbClr val="BA934E">
                  <a:shade val="67500"/>
                  <a:satMod val="115000"/>
                </a:srgbClr>
              </a:gs>
              <a:gs pos="100000">
                <a:srgbClr val="BA934E">
                  <a:shade val="100000"/>
                  <a:satMod val="115000"/>
                </a:srgbClr>
              </a:gs>
            </a:gsLst>
            <a:path path="circle">
              <a:fillToRect l="50000" t="50000" r="50000" b="50000"/>
            </a:path>
            <a:tileRect/>
          </a:gradFill>
          <a:ln>
            <a:solidFill>
              <a:srgbClr val="996600"/>
            </a:solidFill>
          </a:ln>
        </p:spPr>
        <p:txBody>
          <a:bodyPr>
            <a:noAutofit/>
            <a:scene3d>
              <a:camera prst="orthographicFront"/>
              <a:lightRig rig="threePt" dir="t"/>
            </a:scene3d>
            <a:sp3d extrusionH="57150">
              <a:bevelT h="25400" prst="softRound"/>
            </a:sp3d>
          </a:bodyPr>
          <a:lstStyle/>
          <a:p>
            <a:r>
              <a:rPr lang="ru-RU" sz="2800" b="1" dirty="0" smtClean="0">
                <a:ln>
                  <a:solidFill>
                    <a:srgbClr val="7A5100"/>
                  </a:solidFill>
                </a:ln>
                <a:solidFill>
                  <a:srgbClr val="FFFF00"/>
                </a:solidFill>
                <a:effectLst>
                  <a:glow rad="101600">
                    <a:schemeClr val="accent1">
                      <a:satMod val="175000"/>
                      <a:alpha val="40000"/>
                    </a:schemeClr>
                  </a:glow>
                  <a:innerShdw blurRad="63500" dist="50800" dir="18900000">
                    <a:prstClr val="black">
                      <a:alpha val="50000"/>
                    </a:prstClr>
                  </a:innerShdw>
                </a:effectLst>
              </a:rPr>
              <a:t>Использованные ресурсы:</a:t>
            </a:r>
            <a:endParaRPr lang="ru-RU" sz="2800" b="1" dirty="0">
              <a:ln>
                <a:solidFill>
                  <a:srgbClr val="7A5100"/>
                </a:solidFill>
              </a:ln>
              <a:solidFill>
                <a:srgbClr val="FFFF00"/>
              </a:solidFill>
              <a:effectLst>
                <a:glow rad="101600">
                  <a:schemeClr val="accent1">
                    <a:satMod val="175000"/>
                    <a:alpha val="40000"/>
                  </a:schemeClr>
                </a:glow>
                <a:innerShdw blurRad="63500" dist="50800" dir="18900000">
                  <a:prstClr val="black">
                    <a:alpha val="50000"/>
                  </a:prstClr>
                </a:innerShdw>
              </a:effectLst>
            </a:endParaRPr>
          </a:p>
        </p:txBody>
      </p:sp>
      <p:sp>
        <p:nvSpPr>
          <p:cNvPr id="5" name="Рамка 4"/>
          <p:cNvSpPr/>
          <p:nvPr/>
        </p:nvSpPr>
        <p:spPr>
          <a:xfrm>
            <a:off x="0" y="0"/>
            <a:ext cx="9144000" cy="6858000"/>
          </a:xfrm>
          <a:prstGeom prst="frame">
            <a:avLst>
              <a:gd name="adj1" fmla="val 2817"/>
            </a:avLst>
          </a:prstGeom>
          <a:solidFill>
            <a:srgbClr val="996600">
              <a:alpha val="8078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pic>
        <p:nvPicPr>
          <p:cNvPr id="15362" name="Picture 2" descr="C:\Documents and Settings\Admin\Рабочий стол\Шахматы\Картинки\1501957ywkikh8gcb.gif"/>
          <p:cNvPicPr>
            <a:picLocks noChangeAspect="1" noChangeArrowheads="1" noCrop="1"/>
          </p:cNvPicPr>
          <p:nvPr/>
        </p:nvPicPr>
        <p:blipFill>
          <a:blip r:embed="rId2"/>
          <a:srcRect/>
          <a:stretch>
            <a:fillRect/>
          </a:stretch>
        </p:blipFill>
        <p:spPr bwMode="auto">
          <a:xfrm>
            <a:off x="285720" y="285728"/>
            <a:ext cx="1271490" cy="1071570"/>
          </a:xfrm>
          <a:prstGeom prst="rect">
            <a:avLst/>
          </a:prstGeom>
          <a:noFill/>
        </p:spPr>
      </p:pic>
      <p:sp>
        <p:nvSpPr>
          <p:cNvPr id="9" name="Прямоугольник 8"/>
          <p:cNvSpPr/>
          <p:nvPr/>
        </p:nvSpPr>
        <p:spPr>
          <a:xfrm>
            <a:off x="357158" y="1428736"/>
            <a:ext cx="8286808" cy="4185761"/>
          </a:xfrm>
          <a:prstGeom prst="rect">
            <a:avLst/>
          </a:prstGeom>
        </p:spPr>
        <p:txBody>
          <a:bodyPr wrap="square">
            <a:spAutoFit/>
          </a:bodyPr>
          <a:lstStyle/>
          <a:p>
            <a:pPr eaLnBrk="0" hangingPunct="0">
              <a:defRPr/>
            </a:pPr>
            <a:r>
              <a:rPr lang="ru-RU" sz="1400" b="1" i="1" u="sng" dirty="0" smtClean="0">
                <a:solidFill>
                  <a:srgbClr val="663300"/>
                </a:solidFill>
                <a:latin typeface="Arial" pitchFamily="34" charset="0"/>
                <a:ea typeface="Calibri" pitchFamily="34" charset="0"/>
                <a:cs typeface="Arial" pitchFamily="34" charset="0"/>
              </a:rPr>
              <a:t>Литература:</a:t>
            </a:r>
            <a:endParaRPr lang="ru-RU" sz="1400" dirty="0" smtClean="0">
              <a:solidFill>
                <a:srgbClr val="663300"/>
              </a:solidFill>
              <a:latin typeface="Arial" pitchFamily="34" charset="0"/>
              <a:ea typeface="Calibri" pitchFamily="34" charset="0"/>
              <a:cs typeface="Arial" pitchFamily="34" charset="0"/>
            </a:endParaRPr>
          </a:p>
          <a:p>
            <a:pPr eaLnBrk="0" hangingPunct="0">
              <a:buFontTx/>
              <a:buChar char="•"/>
              <a:defRPr/>
            </a:pPr>
            <a:r>
              <a:rPr lang="ru-RU" sz="1400" dirty="0" smtClean="0">
                <a:solidFill>
                  <a:srgbClr val="663300"/>
                </a:solidFill>
                <a:latin typeface="Arial" pitchFamily="34" charset="0"/>
                <a:ea typeface="Calibri" pitchFamily="34" charset="0"/>
                <a:cs typeface="Arial" pitchFamily="34" charset="0"/>
              </a:rPr>
              <a:t>Книга "Шахматы для детей, родителей и учителей", авторы: Костров Всеволод и Давлетов </a:t>
            </a:r>
            <a:r>
              <a:rPr lang="ru-RU" sz="1400" dirty="0" err="1" smtClean="0">
                <a:solidFill>
                  <a:srgbClr val="663300"/>
                </a:solidFill>
                <a:latin typeface="Arial" pitchFamily="34" charset="0"/>
                <a:ea typeface="Calibri" pitchFamily="34" charset="0"/>
                <a:cs typeface="Arial" pitchFamily="34" charset="0"/>
              </a:rPr>
              <a:t>Джалиль</a:t>
            </a:r>
            <a:r>
              <a:rPr lang="ru-RU" sz="1400" dirty="0" smtClean="0">
                <a:solidFill>
                  <a:srgbClr val="663300"/>
                </a:solidFill>
                <a:latin typeface="Arial" pitchFamily="34" charset="0"/>
                <a:ea typeface="Calibri" pitchFamily="34" charset="0"/>
                <a:cs typeface="Arial" pitchFamily="34" charset="0"/>
              </a:rPr>
              <a:t>, г.Санкт-Петербург</a:t>
            </a:r>
          </a:p>
          <a:p>
            <a:pPr eaLnBrk="0" hangingPunct="0">
              <a:buFontTx/>
              <a:buChar char="•"/>
              <a:defRPr/>
            </a:pPr>
            <a:r>
              <a:rPr lang="ru-RU" sz="1400" dirty="0" err="1" smtClean="0">
                <a:solidFill>
                  <a:srgbClr val="663300"/>
                </a:solidFill>
                <a:latin typeface="Arial" pitchFamily="34" charset="0"/>
                <a:ea typeface="Calibri" pitchFamily="34" charset="0"/>
                <a:cs typeface="Arial" pitchFamily="34" charset="0"/>
              </a:rPr>
              <a:t>Сухин</a:t>
            </a:r>
            <a:r>
              <a:rPr lang="ru-RU" sz="1400" dirty="0" smtClean="0">
                <a:solidFill>
                  <a:srgbClr val="663300"/>
                </a:solidFill>
                <a:latin typeface="Arial" pitchFamily="34" charset="0"/>
                <a:ea typeface="Calibri" pitchFamily="34" charset="0"/>
                <a:cs typeface="Arial" pitchFamily="34" charset="0"/>
              </a:rPr>
              <a:t> И. Шахматная сказка // </a:t>
            </a:r>
            <a:r>
              <a:rPr lang="ru-RU" sz="1400" dirty="0" err="1" smtClean="0">
                <a:solidFill>
                  <a:srgbClr val="663300"/>
                </a:solidFill>
                <a:latin typeface="Arial" pitchFamily="34" charset="0"/>
                <a:ea typeface="Calibri" pitchFamily="34" charset="0"/>
                <a:cs typeface="Arial" pitchFamily="34" charset="0"/>
              </a:rPr>
              <a:t>Сухин</a:t>
            </a:r>
            <a:r>
              <a:rPr lang="ru-RU" sz="1400" dirty="0" smtClean="0">
                <a:solidFill>
                  <a:srgbClr val="663300"/>
                </a:solidFill>
                <a:latin typeface="Arial" pitchFamily="34" charset="0"/>
                <a:ea typeface="Calibri" pitchFamily="34" charset="0"/>
                <a:cs typeface="Arial" pitchFamily="34" charset="0"/>
              </a:rPr>
              <a:t> И. Приключения в Шахматной стране. – М.: Педагогика, 1991.</a:t>
            </a:r>
          </a:p>
          <a:p>
            <a:pPr eaLnBrk="0" hangingPunct="0">
              <a:buFontTx/>
              <a:buChar char="•"/>
              <a:defRPr/>
            </a:pPr>
            <a:r>
              <a:rPr lang="ru-RU" sz="1400" dirty="0" err="1" smtClean="0">
                <a:solidFill>
                  <a:srgbClr val="663300"/>
                </a:solidFill>
                <a:latin typeface="Arial" pitchFamily="34" charset="0"/>
                <a:ea typeface="Calibri" pitchFamily="34" charset="0"/>
                <a:cs typeface="Arial" pitchFamily="34" charset="0"/>
              </a:rPr>
              <a:t>Сухин</a:t>
            </a:r>
            <a:r>
              <a:rPr lang="ru-RU" sz="1400" dirty="0" smtClean="0">
                <a:solidFill>
                  <a:srgbClr val="663300"/>
                </a:solidFill>
                <a:latin typeface="Arial" pitchFamily="34" charset="0"/>
                <a:ea typeface="Calibri" pitchFamily="34" charset="0"/>
                <a:cs typeface="Arial" pitchFamily="34" charset="0"/>
              </a:rPr>
              <a:t> И. Шахматы, первый год, или Учусь и учу: Пособие для учителя – Обнинск: Духовное возрождение, 1999.</a:t>
            </a:r>
          </a:p>
          <a:p>
            <a:pPr eaLnBrk="0" hangingPunct="0">
              <a:buFontTx/>
              <a:buChar char="•"/>
              <a:defRPr/>
            </a:pPr>
            <a:endParaRPr lang="ru-RU" sz="1400" dirty="0" smtClean="0">
              <a:solidFill>
                <a:srgbClr val="663300"/>
              </a:solidFill>
              <a:latin typeface="Arial" pitchFamily="34" charset="0"/>
              <a:ea typeface="Calibri" pitchFamily="34" charset="0"/>
              <a:cs typeface="Arial" pitchFamily="34" charset="0"/>
            </a:endParaRPr>
          </a:p>
          <a:p>
            <a:pPr eaLnBrk="0" hangingPunct="0">
              <a:defRPr/>
            </a:pPr>
            <a:r>
              <a:rPr lang="ru-RU" sz="1400" b="1" i="1" u="sng" dirty="0" smtClean="0">
                <a:solidFill>
                  <a:srgbClr val="663300"/>
                </a:solidFill>
                <a:latin typeface="Arial" pitchFamily="34" charset="0"/>
                <a:ea typeface="Calibri" pitchFamily="34" charset="0"/>
                <a:cs typeface="Arial" pitchFamily="34" charset="0"/>
              </a:rPr>
              <a:t>Интернет-ресурсы:</a:t>
            </a:r>
          </a:p>
          <a:p>
            <a:pPr eaLnBrk="0" hangingPunct="0">
              <a:buFont typeface="Arial" charset="0"/>
              <a:buChar char="•"/>
              <a:defRPr/>
            </a:pPr>
            <a:endParaRPr lang="ru-RU" sz="1400" dirty="0" smtClean="0">
              <a:solidFill>
                <a:srgbClr val="663300"/>
              </a:solidFill>
              <a:latin typeface="Arial" pitchFamily="34" charset="0"/>
              <a:ea typeface="Calibri" pitchFamily="34" charset="0"/>
              <a:cs typeface="Arial" pitchFamily="34" charset="0"/>
            </a:endParaRPr>
          </a:p>
          <a:p>
            <a:pPr eaLnBrk="0" hangingPunct="0">
              <a:buFont typeface="Arial" charset="0"/>
              <a:buChar char="•"/>
              <a:defRPr/>
            </a:pPr>
            <a:r>
              <a:rPr lang="ru-RU" sz="1400" dirty="0" smtClean="0">
                <a:solidFill>
                  <a:srgbClr val="663300"/>
                </a:solidFill>
                <a:latin typeface="Arial" pitchFamily="34" charset="0"/>
                <a:ea typeface="Calibri" pitchFamily="34" charset="0"/>
                <a:cs typeface="Arial" pitchFamily="34" charset="0"/>
              </a:rPr>
              <a:t>Сайт поклонников игры в шахматы </a:t>
            </a:r>
            <a:r>
              <a:rPr lang="en-US" sz="1400" dirty="0" smtClean="0">
                <a:solidFill>
                  <a:srgbClr val="663300"/>
                </a:solidFill>
                <a:latin typeface="Arial" pitchFamily="34" charset="0"/>
                <a:ea typeface="Calibri" pitchFamily="34" charset="0"/>
                <a:cs typeface="Arial" pitchFamily="34" charset="0"/>
                <a:hlinkClick r:id="rId3"/>
              </a:rPr>
              <a:t>http://chess-fan.at.ua/blog/uchebnik_po_shakhmatam_urok_2_1_peshka/2011-10-18-5</a:t>
            </a:r>
            <a:endParaRPr lang="ru-RU" sz="1400" dirty="0" smtClean="0">
              <a:solidFill>
                <a:srgbClr val="663300"/>
              </a:solidFill>
              <a:latin typeface="Arial" pitchFamily="34" charset="0"/>
              <a:ea typeface="Calibri" pitchFamily="34" charset="0"/>
              <a:cs typeface="Arial" pitchFamily="34" charset="0"/>
            </a:endParaRPr>
          </a:p>
          <a:p>
            <a:pPr eaLnBrk="0" hangingPunct="0">
              <a:buFont typeface="Arial" charset="0"/>
              <a:buChar char="•"/>
              <a:defRPr/>
            </a:pPr>
            <a:r>
              <a:rPr lang="ru-RU" sz="1400" dirty="0" smtClean="0">
                <a:solidFill>
                  <a:srgbClr val="663300"/>
                </a:solidFill>
                <a:latin typeface="Arial" pitchFamily="34" charset="0"/>
                <a:ea typeface="Calibri" pitchFamily="34" charset="0"/>
                <a:cs typeface="Arial" pitchFamily="34" charset="0"/>
              </a:rPr>
              <a:t>Картинки «Учим ребенка правилам игры в шахматы»   </a:t>
            </a:r>
            <a:r>
              <a:rPr lang="en-US" sz="1400" dirty="0" smtClean="0">
                <a:solidFill>
                  <a:srgbClr val="663300"/>
                </a:solidFill>
                <a:latin typeface="Arial" pitchFamily="34" charset="0"/>
                <a:ea typeface="Calibri" pitchFamily="34" charset="0"/>
                <a:cs typeface="Arial" pitchFamily="34" charset="0"/>
                <a:hlinkClick r:id="rId4"/>
              </a:rPr>
              <a:t>http://isoveti.ru/raznoe/uchim-rebenka-pravilam-igry-v-shaxmaty.html</a:t>
            </a:r>
            <a:endParaRPr lang="ru-RU" sz="1400" dirty="0" smtClean="0">
              <a:solidFill>
                <a:srgbClr val="663300"/>
              </a:solidFill>
              <a:latin typeface="Arial" pitchFamily="34" charset="0"/>
              <a:ea typeface="Calibri" pitchFamily="34" charset="0"/>
              <a:cs typeface="Arial" pitchFamily="34" charset="0"/>
              <a:hlinkClick r:id="rId4"/>
            </a:endParaRPr>
          </a:p>
          <a:p>
            <a:pPr eaLnBrk="0" hangingPunct="0">
              <a:buFont typeface="Arial" charset="0"/>
              <a:buChar char="•"/>
              <a:defRPr/>
            </a:pPr>
            <a:r>
              <a:rPr lang="ru-RU" sz="1400" dirty="0" smtClean="0">
                <a:solidFill>
                  <a:srgbClr val="663300"/>
                </a:solidFill>
                <a:latin typeface="Arial" pitchFamily="34" charset="0"/>
                <a:ea typeface="Calibri" pitchFamily="34" charset="0"/>
                <a:cs typeface="Arial" pitchFamily="34" charset="0"/>
              </a:rPr>
              <a:t>Пешка </a:t>
            </a:r>
            <a:r>
              <a:rPr lang="en-US" sz="1400" dirty="0" smtClean="0">
                <a:solidFill>
                  <a:srgbClr val="663300"/>
                </a:solidFill>
                <a:latin typeface="Arial" pitchFamily="34" charset="0"/>
                <a:ea typeface="Calibri" pitchFamily="34" charset="0"/>
                <a:cs typeface="Arial" pitchFamily="34" charset="0"/>
                <a:hlinkClick r:id="rId5"/>
              </a:rPr>
              <a:t>http://hronofag.ru/wp-content/uploads/2012/02/195.jpg</a:t>
            </a:r>
            <a:endParaRPr lang="ru-RU" sz="1400" dirty="0" smtClean="0">
              <a:solidFill>
                <a:srgbClr val="663300"/>
              </a:solidFill>
              <a:latin typeface="Arial" pitchFamily="34" charset="0"/>
              <a:ea typeface="Calibri" pitchFamily="34" charset="0"/>
              <a:cs typeface="Arial" pitchFamily="34" charset="0"/>
            </a:endParaRPr>
          </a:p>
          <a:p>
            <a:pPr eaLnBrk="0" hangingPunct="0">
              <a:buFont typeface="Arial" charset="0"/>
              <a:buChar char="•"/>
              <a:defRPr/>
            </a:pPr>
            <a:r>
              <a:rPr lang="ru-RU" sz="1400" dirty="0" smtClean="0">
                <a:solidFill>
                  <a:srgbClr val="663300"/>
                </a:solidFill>
                <a:latin typeface="Arial" pitchFamily="34" charset="0"/>
                <a:ea typeface="Calibri" pitchFamily="34" charset="0"/>
                <a:cs typeface="Arial" pitchFamily="34" charset="0"/>
              </a:rPr>
              <a:t>Как бьёт пешка </a:t>
            </a:r>
            <a:r>
              <a:rPr lang="en-US" sz="1400" dirty="0" smtClean="0">
                <a:solidFill>
                  <a:srgbClr val="663300"/>
                </a:solidFill>
                <a:latin typeface="Arial" pitchFamily="34" charset="0"/>
                <a:ea typeface="Calibri" pitchFamily="34" charset="0"/>
                <a:cs typeface="Arial" pitchFamily="34" charset="0"/>
                <a:hlinkClick r:id="rId6"/>
              </a:rPr>
              <a:t>http://iulianceausescu.files.wordpress.com/2010/05/31.jpg</a:t>
            </a:r>
            <a:endParaRPr lang="ru-RU" sz="1400" dirty="0" smtClean="0">
              <a:solidFill>
                <a:srgbClr val="663300"/>
              </a:solidFill>
              <a:latin typeface="Arial" pitchFamily="34" charset="0"/>
              <a:ea typeface="Calibri" pitchFamily="34" charset="0"/>
              <a:cs typeface="Arial" pitchFamily="34" charset="0"/>
            </a:endParaRPr>
          </a:p>
          <a:p>
            <a:pPr eaLnBrk="0" hangingPunct="0">
              <a:buFont typeface="Arial" charset="0"/>
              <a:buChar char="•"/>
              <a:defRPr/>
            </a:pPr>
            <a:endParaRPr lang="ru-RU" sz="1400" dirty="0" smtClean="0">
              <a:solidFill>
                <a:srgbClr val="663300"/>
              </a:solidFill>
              <a:latin typeface="Arial" pitchFamily="34" charset="0"/>
              <a:ea typeface="Calibri" pitchFamily="34" charset="0"/>
              <a:cs typeface="Arial" pitchFamily="34" charset="0"/>
            </a:endParaRPr>
          </a:p>
          <a:p>
            <a:pPr eaLnBrk="0" hangingPunct="0">
              <a:buFont typeface="Arial" charset="0"/>
              <a:buChar char="•"/>
              <a:defRPr/>
            </a:pPr>
            <a:endParaRPr lang="ru-RU" sz="1400" dirty="0" smtClean="0">
              <a:solidFill>
                <a:srgbClr val="663300"/>
              </a:solidFill>
              <a:latin typeface="Arial" pitchFamily="34" charset="0"/>
              <a:ea typeface="Calibri" pitchFamily="34" charset="0"/>
              <a:cs typeface="Arial" pitchFamily="34" charset="0"/>
            </a:endParaRPr>
          </a:p>
          <a:p>
            <a:pPr eaLnBrk="0" hangingPunct="0">
              <a:buFont typeface="Arial" charset="0"/>
              <a:buChar char="•"/>
              <a:defRPr/>
            </a:pPr>
            <a:endParaRPr lang="ru-RU" sz="1400" dirty="0" smtClean="0">
              <a:solidFill>
                <a:srgbClr val="663300"/>
              </a:solidFill>
              <a:latin typeface="Arial" pitchFamily="34" charset="0"/>
              <a:ea typeface="Calibri" pitchFamily="34" charset="0"/>
              <a:cs typeface="Arial" pitchFamily="34" charset="0"/>
              <a:hlinkClick r:id="rId4"/>
            </a:endParaRPr>
          </a:p>
        </p:txBody>
      </p:sp>
    </p:spTree>
  </p:cSld>
  <p:clrMapOvr>
    <a:masterClrMapping/>
  </p:clrMapOvr>
  <p:transition spd="med">
    <p:split/>
  </p:transition>
  <p:timing>
    <p:tnLst>
      <p:par>
        <p:cTn id="1" dur="indefinite" restart="never" nodeType="tmRoot"/>
      </p:par>
    </p:tnLst>
  </p:timing>
</p:sld>
</file>

<file path=ppt/theme/theme1.xml><?xml version="1.0" encoding="utf-8"?>
<a:theme xmlns:a="http://schemas.openxmlformats.org/drawingml/2006/main" name="Шаблон Шахматы">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Шаблон Шахматы">
      <a:majorFont>
        <a:latin typeface="Verdana"/>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Шаблон Шахматы</Template>
  <TotalTime>77</TotalTime>
  <Words>681</Words>
  <Application>Microsoft Office PowerPoint</Application>
  <PresentationFormat>Экран (4:3)</PresentationFormat>
  <Paragraphs>57</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Шаблон Шахматы</vt:lpstr>
      <vt:lpstr>Шахматная школа</vt:lpstr>
      <vt:lpstr>Загадка</vt:lpstr>
      <vt:lpstr>Пешка</vt:lpstr>
      <vt:lpstr>Как ходит пешка</vt:lpstr>
      <vt:lpstr>Как бьёт пешка</vt:lpstr>
      <vt:lpstr>Взятие на проходе</vt:lpstr>
      <vt:lpstr>    Превращение пешки</vt:lpstr>
      <vt:lpstr>    Пешка</vt:lpstr>
      <vt:lpstr>Использованные ресурсы:</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Шахматная школа</dc:title>
  <dc:subject>Пешка</dc:subject>
  <dc:creator>Плотникова О.В.</dc:creator>
  <cp:keywords>пешка, презентация, шахматы.</cp:keywords>
  <cp:lastModifiedBy>Admin</cp:lastModifiedBy>
  <cp:revision>9</cp:revision>
  <dcterms:created xsi:type="dcterms:W3CDTF">2013-07-13T10:31:43Z</dcterms:created>
  <dcterms:modified xsi:type="dcterms:W3CDTF">2017-01-17T05:50:06Z</dcterms:modified>
  <cp:category>презентация, шахматы</cp:category>
</cp:coreProperties>
</file>